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6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7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8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9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0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1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2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theme/theme13.xml" ContentType="application/vnd.openxmlformats-officedocument.theme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theme/theme14.xml" ContentType="application/vnd.openxmlformats-officedocument.theme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theme/theme15.xml" ContentType="application/vnd.openxmlformats-officedocument.theme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16.xml" ContentType="application/vnd.openxmlformats-officedocument.theme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theme/theme17.xml" ContentType="application/vnd.openxmlformats-officedocument.theme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theme/theme18.xml" ContentType="application/vnd.openxmlformats-officedocument.theme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theme/theme19.xml" ContentType="application/vnd.openxmlformats-officedocument.theme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theme/theme20.xml" ContentType="application/vnd.openxmlformats-officedocument.theme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theme/theme21.xml" ContentType="application/vnd.openxmlformats-officedocument.theme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theme/theme22.xml" ContentType="application/vnd.openxmlformats-officedocument.theme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theme/theme23.xml" ContentType="application/vnd.openxmlformats-officedocument.theme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theme/theme24.xml" ContentType="application/vnd.openxmlformats-officedocument.theme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theme/theme25.xml" ContentType="application/vnd.openxmlformats-officedocument.theme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theme/theme26.xml" ContentType="application/vnd.openxmlformats-officedocument.theme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theme/theme27.xml" ContentType="application/vnd.openxmlformats-officedocument.theme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theme/theme28.xml" ContentType="application/vnd.openxmlformats-officedocument.theme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theme/theme29.xml" ContentType="application/vnd.openxmlformats-officedocument.theme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theme/theme30.xml" ContentType="application/vnd.openxmlformats-officedocument.theme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theme/theme31.xml" ContentType="application/vnd.openxmlformats-officedocument.theme+xml"/>
  <Override PartName="/ppt/theme/theme3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7" r:id="rId3"/>
    <p:sldMasterId id="2147483694" r:id="rId4"/>
    <p:sldMasterId id="2147483711" r:id="rId5"/>
    <p:sldMasterId id="2147483728" r:id="rId6"/>
    <p:sldMasterId id="2147483745" r:id="rId7"/>
    <p:sldMasterId id="2147483762" r:id="rId8"/>
    <p:sldMasterId id="2147483779" r:id="rId9"/>
    <p:sldMasterId id="2147483796" r:id="rId10"/>
    <p:sldMasterId id="2147483813" r:id="rId11"/>
    <p:sldMasterId id="2147483830" r:id="rId12"/>
    <p:sldMasterId id="2147483847" r:id="rId13"/>
    <p:sldMasterId id="2147483864" r:id="rId14"/>
    <p:sldMasterId id="2147483881" r:id="rId15"/>
    <p:sldMasterId id="2147483898" r:id="rId16"/>
    <p:sldMasterId id="2147483915" r:id="rId17"/>
    <p:sldMasterId id="2147483932" r:id="rId18"/>
    <p:sldMasterId id="2147483949" r:id="rId19"/>
    <p:sldMasterId id="2147483966" r:id="rId20"/>
    <p:sldMasterId id="2147483983" r:id="rId21"/>
    <p:sldMasterId id="2147484000" r:id="rId22"/>
    <p:sldMasterId id="2147484017" r:id="rId23"/>
    <p:sldMasterId id="2147484034" r:id="rId24"/>
    <p:sldMasterId id="2147484051" r:id="rId25"/>
    <p:sldMasterId id="2147484068" r:id="rId26"/>
    <p:sldMasterId id="2147484085" r:id="rId27"/>
    <p:sldMasterId id="2147484102" r:id="rId28"/>
    <p:sldMasterId id="2147484119" r:id="rId29"/>
    <p:sldMasterId id="2147484136" r:id="rId30"/>
    <p:sldMasterId id="2147484153" r:id="rId31"/>
  </p:sldMasterIdLst>
  <p:notesMasterIdLst>
    <p:notesMasterId r:id="rId96"/>
  </p:notesMasterIdLst>
  <p:sldIdLst>
    <p:sldId id="257" r:id="rId32"/>
    <p:sldId id="259" r:id="rId33"/>
    <p:sldId id="261" r:id="rId34"/>
    <p:sldId id="260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2" r:id="rId44"/>
    <p:sldId id="273" r:id="rId45"/>
    <p:sldId id="274" r:id="rId46"/>
    <p:sldId id="281" r:id="rId47"/>
    <p:sldId id="275" r:id="rId48"/>
    <p:sldId id="276" r:id="rId49"/>
    <p:sldId id="277" r:id="rId50"/>
    <p:sldId id="278" r:id="rId51"/>
    <p:sldId id="294" r:id="rId52"/>
    <p:sldId id="279" r:id="rId53"/>
    <p:sldId id="280" r:id="rId54"/>
    <p:sldId id="282" r:id="rId55"/>
    <p:sldId id="283" r:id="rId56"/>
    <p:sldId id="284" r:id="rId57"/>
    <p:sldId id="285" r:id="rId58"/>
    <p:sldId id="286" r:id="rId59"/>
    <p:sldId id="287" r:id="rId60"/>
    <p:sldId id="288" r:id="rId61"/>
    <p:sldId id="305" r:id="rId62"/>
    <p:sldId id="289" r:id="rId63"/>
    <p:sldId id="304" r:id="rId64"/>
    <p:sldId id="300" r:id="rId65"/>
    <p:sldId id="290" r:id="rId66"/>
    <p:sldId id="291" r:id="rId67"/>
    <p:sldId id="306" r:id="rId68"/>
    <p:sldId id="292" r:id="rId69"/>
    <p:sldId id="295" r:id="rId70"/>
    <p:sldId id="297" r:id="rId71"/>
    <p:sldId id="298" r:id="rId72"/>
    <p:sldId id="299" r:id="rId73"/>
    <p:sldId id="301" r:id="rId74"/>
    <p:sldId id="302" r:id="rId75"/>
    <p:sldId id="303" r:id="rId76"/>
    <p:sldId id="307" r:id="rId77"/>
    <p:sldId id="310" r:id="rId78"/>
    <p:sldId id="311" r:id="rId79"/>
    <p:sldId id="312" r:id="rId80"/>
    <p:sldId id="313" r:id="rId81"/>
    <p:sldId id="314" r:id="rId82"/>
    <p:sldId id="316" r:id="rId83"/>
    <p:sldId id="317" r:id="rId84"/>
    <p:sldId id="326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4" r:id="rId93"/>
    <p:sldId id="335" r:id="rId94"/>
    <p:sldId id="1043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9" autoAdjust="0"/>
    <p:restoredTop sz="88794" autoAdjust="0"/>
  </p:normalViewPr>
  <p:slideViewPr>
    <p:cSldViewPr snapToGrid="0">
      <p:cViewPr varScale="1">
        <p:scale>
          <a:sx n="76" d="100"/>
          <a:sy n="76" d="100"/>
        </p:scale>
        <p:origin x="7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1.xml"/><Relationship Id="rId47" Type="http://schemas.openxmlformats.org/officeDocument/2006/relationships/slide" Target="slides/slide16.xml"/><Relationship Id="rId63" Type="http://schemas.openxmlformats.org/officeDocument/2006/relationships/slide" Target="slides/slide32.xml"/><Relationship Id="rId68" Type="http://schemas.openxmlformats.org/officeDocument/2006/relationships/slide" Target="slides/slide37.xml"/><Relationship Id="rId84" Type="http://schemas.openxmlformats.org/officeDocument/2006/relationships/slide" Target="slides/slide53.xml"/><Relationship Id="rId89" Type="http://schemas.openxmlformats.org/officeDocument/2006/relationships/slide" Target="slides/slide58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.xml"/><Relationship Id="rId37" Type="http://schemas.openxmlformats.org/officeDocument/2006/relationships/slide" Target="slides/slide6.xml"/><Relationship Id="rId53" Type="http://schemas.openxmlformats.org/officeDocument/2006/relationships/slide" Target="slides/slide22.xml"/><Relationship Id="rId58" Type="http://schemas.openxmlformats.org/officeDocument/2006/relationships/slide" Target="slides/slide27.xml"/><Relationship Id="rId74" Type="http://schemas.openxmlformats.org/officeDocument/2006/relationships/slide" Target="slides/slide43.xml"/><Relationship Id="rId79" Type="http://schemas.openxmlformats.org/officeDocument/2006/relationships/slide" Target="slides/slide48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59.xml"/><Relationship Id="rId95" Type="http://schemas.openxmlformats.org/officeDocument/2006/relationships/slide" Target="slides/slide6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" Target="slides/slide12.xml"/><Relationship Id="rId48" Type="http://schemas.openxmlformats.org/officeDocument/2006/relationships/slide" Target="slides/slide17.xml"/><Relationship Id="rId64" Type="http://schemas.openxmlformats.org/officeDocument/2006/relationships/slide" Target="slides/slide33.xml"/><Relationship Id="rId69" Type="http://schemas.openxmlformats.org/officeDocument/2006/relationships/slide" Target="slides/slide38.xml"/><Relationship Id="rId80" Type="http://schemas.openxmlformats.org/officeDocument/2006/relationships/slide" Target="slides/slide49.xml"/><Relationship Id="rId85" Type="http://schemas.openxmlformats.org/officeDocument/2006/relationships/slide" Target="slides/slide5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2.xml"/><Relationship Id="rId38" Type="http://schemas.openxmlformats.org/officeDocument/2006/relationships/slide" Target="slides/slide7.xml"/><Relationship Id="rId46" Type="http://schemas.openxmlformats.org/officeDocument/2006/relationships/slide" Target="slides/slide15.xml"/><Relationship Id="rId59" Type="http://schemas.openxmlformats.org/officeDocument/2006/relationships/slide" Target="slides/slide28.xml"/><Relationship Id="rId67" Type="http://schemas.openxmlformats.org/officeDocument/2006/relationships/slide" Target="slides/slide36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0.xml"/><Relationship Id="rId54" Type="http://schemas.openxmlformats.org/officeDocument/2006/relationships/slide" Target="slides/slide23.xml"/><Relationship Id="rId62" Type="http://schemas.openxmlformats.org/officeDocument/2006/relationships/slide" Target="slides/slide31.xml"/><Relationship Id="rId70" Type="http://schemas.openxmlformats.org/officeDocument/2006/relationships/slide" Target="slides/slide39.xml"/><Relationship Id="rId75" Type="http://schemas.openxmlformats.org/officeDocument/2006/relationships/slide" Target="slides/slide44.xml"/><Relationship Id="rId83" Type="http://schemas.openxmlformats.org/officeDocument/2006/relationships/slide" Target="slides/slide52.xml"/><Relationship Id="rId88" Type="http://schemas.openxmlformats.org/officeDocument/2006/relationships/slide" Target="slides/slide57.xml"/><Relationship Id="rId91" Type="http://schemas.openxmlformats.org/officeDocument/2006/relationships/slide" Target="slides/slide6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5.xml"/><Relationship Id="rId49" Type="http://schemas.openxmlformats.org/officeDocument/2006/relationships/slide" Target="slides/slide18.xml"/><Relationship Id="rId57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13.xml"/><Relationship Id="rId52" Type="http://schemas.openxmlformats.org/officeDocument/2006/relationships/slide" Target="slides/slide21.xml"/><Relationship Id="rId60" Type="http://schemas.openxmlformats.org/officeDocument/2006/relationships/slide" Target="slides/slide29.xml"/><Relationship Id="rId65" Type="http://schemas.openxmlformats.org/officeDocument/2006/relationships/slide" Target="slides/slide34.xml"/><Relationship Id="rId73" Type="http://schemas.openxmlformats.org/officeDocument/2006/relationships/slide" Target="slides/slide42.xml"/><Relationship Id="rId78" Type="http://schemas.openxmlformats.org/officeDocument/2006/relationships/slide" Target="slides/slide47.xml"/><Relationship Id="rId81" Type="http://schemas.openxmlformats.org/officeDocument/2006/relationships/slide" Target="slides/slide50.xml"/><Relationship Id="rId86" Type="http://schemas.openxmlformats.org/officeDocument/2006/relationships/slide" Target="slides/slide55.xml"/><Relationship Id="rId94" Type="http://schemas.openxmlformats.org/officeDocument/2006/relationships/slide" Target="slides/slide63.xml"/><Relationship Id="rId9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8.xml"/><Relationship Id="rId34" Type="http://schemas.openxmlformats.org/officeDocument/2006/relationships/slide" Target="slides/slide3.xml"/><Relationship Id="rId50" Type="http://schemas.openxmlformats.org/officeDocument/2006/relationships/slide" Target="slides/slide19.xml"/><Relationship Id="rId55" Type="http://schemas.openxmlformats.org/officeDocument/2006/relationships/slide" Target="slides/slide24.xml"/><Relationship Id="rId76" Type="http://schemas.openxmlformats.org/officeDocument/2006/relationships/slide" Target="slides/slide45.xml"/><Relationship Id="rId97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0.xml"/><Relationship Id="rId92" Type="http://schemas.openxmlformats.org/officeDocument/2006/relationships/slide" Target="slides/slide61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9.xml"/><Relationship Id="rId45" Type="http://schemas.openxmlformats.org/officeDocument/2006/relationships/slide" Target="slides/slide14.xml"/><Relationship Id="rId66" Type="http://schemas.openxmlformats.org/officeDocument/2006/relationships/slide" Target="slides/slide35.xml"/><Relationship Id="rId87" Type="http://schemas.openxmlformats.org/officeDocument/2006/relationships/slide" Target="slides/slide56.xml"/><Relationship Id="rId61" Type="http://schemas.openxmlformats.org/officeDocument/2006/relationships/slide" Target="slides/slide30.xml"/><Relationship Id="rId82" Type="http://schemas.openxmlformats.org/officeDocument/2006/relationships/slide" Target="slides/slide51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4.xml"/><Relationship Id="rId56" Type="http://schemas.openxmlformats.org/officeDocument/2006/relationships/slide" Target="slides/slide25.xml"/><Relationship Id="rId77" Type="http://schemas.openxmlformats.org/officeDocument/2006/relationships/slide" Target="slides/slide46.xml"/><Relationship Id="rId100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0.xml"/><Relationship Id="rId72" Type="http://schemas.openxmlformats.org/officeDocument/2006/relationships/slide" Target="slides/slide41.xml"/><Relationship Id="rId93" Type="http://schemas.openxmlformats.org/officeDocument/2006/relationships/slide" Target="slides/slide6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EAEFD-FE38-490C-98F2-7956215CB190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813BF-9BB2-4DAB-A065-B5AE021EE5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83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look at getting this data in to R a little bit later.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825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813BF-9BB2-4DAB-A065-B5AE021EE5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305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tidying</a:t>
            </a:r>
            <a:r>
              <a:rPr lang="en-US" baseline="0" dirty="0"/>
              <a:t> and transforming stages often overlap for me – the idea of tidying is getting the data in a universal format that can be reused, then you transform the data to carry out certain tasks, e.g. modify the data to create a plot.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256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show off using the iris dataset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529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following slides before giving example</a:t>
            </a:r>
            <a:r>
              <a:rPr lang="en-US" baseline="0" dirty="0"/>
              <a:t> of </a:t>
            </a:r>
            <a:r>
              <a:rPr lang="en-US" baseline="0" dirty="0" err="1"/>
              <a:t>forcat</a:t>
            </a:r>
            <a:r>
              <a:rPr lang="en-US" baseline="0" dirty="0"/>
              <a:t> usage.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145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following slides before giving example</a:t>
            </a:r>
            <a:r>
              <a:rPr lang="en-US" baseline="0" dirty="0"/>
              <a:t> of </a:t>
            </a:r>
            <a:r>
              <a:rPr lang="en-US" baseline="0" dirty="0" err="1"/>
              <a:t>forcat</a:t>
            </a:r>
            <a:r>
              <a:rPr lang="en-US" baseline="0" dirty="0"/>
              <a:t> usage.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>
                <a:solidFill>
                  <a:prstClr val="black"/>
                </a:solidFill>
              </a:rPr>
              <a:pPr/>
              <a:t>39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948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>
                <a:solidFill>
                  <a:prstClr val="black"/>
                </a:solidFill>
              </a:rPr>
              <a:pPr/>
              <a:t>40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303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Flick back to graphics already created – probably the</a:t>
            </a:r>
            <a:r>
              <a:rPr lang="en-US" baseline="0" dirty="0"/>
              <a:t> line chart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241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>
                <a:solidFill>
                  <a:prstClr val="black"/>
                </a:solidFill>
              </a:rPr>
              <a:pPr/>
              <a:t>48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909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813BF-9BB2-4DAB-A065-B5AE021EE5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737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>
                <a:solidFill>
                  <a:prstClr val="black"/>
                </a:solidFill>
              </a:rPr>
              <a:pPr/>
              <a:t>50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60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5968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456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>
                <a:solidFill>
                  <a:prstClr val="black"/>
                </a:solidFill>
              </a:rPr>
              <a:pPr/>
              <a:t>54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788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>
                <a:solidFill>
                  <a:prstClr val="black"/>
                </a:solidFill>
              </a:rPr>
              <a:pPr/>
              <a:t>56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239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>
                <a:solidFill>
                  <a:prstClr val="black"/>
                </a:solidFill>
              </a:rPr>
              <a:pPr/>
              <a:t>57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1366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>
                <a:solidFill>
                  <a:prstClr val="black"/>
                </a:solidFill>
              </a:rPr>
              <a:pPr/>
              <a:t>59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493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off</a:t>
            </a:r>
            <a:r>
              <a:rPr lang="en-US" baseline="0" dirty="0"/>
              <a:t> if there’s time at the end.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>
                <a:solidFill>
                  <a:prstClr val="black"/>
                </a:solidFill>
              </a:rPr>
              <a:pPr/>
              <a:t>60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7372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off</a:t>
            </a:r>
            <a:r>
              <a:rPr lang="en-US" baseline="0" dirty="0"/>
              <a:t> if there’s time at the end.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>
                <a:solidFill>
                  <a:prstClr val="black"/>
                </a:solidFill>
              </a:rPr>
              <a:pPr/>
              <a:t>62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0152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>
                <a:solidFill>
                  <a:prstClr val="black"/>
                </a:solidFill>
              </a:rPr>
              <a:pPr/>
              <a:t>63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940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BE6A7-970B-4208-880E-655501584409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348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Breeze over this bit.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035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of working with data – the </a:t>
            </a:r>
            <a:r>
              <a:rPr lang="en-US" dirty="0" err="1"/>
              <a:t>tidyverse</a:t>
            </a:r>
            <a:r>
              <a:rPr lang="en-US" dirty="0"/>
              <a:t> is there</a:t>
            </a:r>
            <a:r>
              <a:rPr lang="en-US" baseline="0" dirty="0"/>
              <a:t> to make this process as easy and as efficient as possible.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030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Wide variety of files we might</a:t>
            </a:r>
            <a:r>
              <a:rPr lang="en-US" baseline="0" dirty="0"/>
              <a:t> want to read in to R -&gt; wide range of packages needed. </a:t>
            </a:r>
          </a:p>
          <a:p>
            <a:endParaRPr lang="en-US" baseline="0" dirty="0"/>
          </a:p>
          <a:p>
            <a:r>
              <a:rPr lang="en-US" baseline="0" dirty="0"/>
              <a:t>Haven – for </a:t>
            </a:r>
            <a:r>
              <a:rPr lang="en-US" baseline="0" dirty="0" err="1"/>
              <a:t>spss</a:t>
            </a:r>
            <a:r>
              <a:rPr lang="en-US" baseline="0" dirty="0"/>
              <a:t>/</a:t>
            </a:r>
            <a:r>
              <a:rPr lang="en-US" baseline="0" dirty="0" err="1"/>
              <a:t>sas</a:t>
            </a:r>
            <a:r>
              <a:rPr lang="en-US" baseline="0" dirty="0"/>
              <a:t>/</a:t>
            </a:r>
            <a:r>
              <a:rPr lang="en-US" baseline="0" dirty="0" err="1"/>
              <a:t>dta</a:t>
            </a:r>
            <a:r>
              <a:rPr lang="en-US" baseline="0" dirty="0"/>
              <a:t> data files</a:t>
            </a:r>
          </a:p>
          <a:p>
            <a:r>
              <a:rPr lang="en-US" baseline="0" dirty="0" err="1"/>
              <a:t>Httr</a:t>
            </a:r>
            <a:r>
              <a:rPr lang="en-US" baseline="0" dirty="0"/>
              <a:t> – </a:t>
            </a:r>
            <a:r>
              <a:rPr lang="en-US" baseline="0" dirty="0" err="1"/>
              <a:t>urls</a:t>
            </a:r>
            <a:r>
              <a:rPr lang="en-US" baseline="0" dirty="0"/>
              <a:t> and http</a:t>
            </a:r>
          </a:p>
          <a:p>
            <a:r>
              <a:rPr lang="en-US" baseline="0" dirty="0"/>
              <a:t>Xml2 – xml files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11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simple to read in tabular data, </a:t>
            </a:r>
            <a:r>
              <a:rPr lang="en-US" dirty="0" err="1"/>
              <a:t>readr</a:t>
            </a:r>
            <a:r>
              <a:rPr lang="en-US" dirty="0"/>
              <a:t> is the main</a:t>
            </a:r>
            <a:r>
              <a:rPr lang="en-US" baseline="0" dirty="0"/>
              <a:t> package for that.</a:t>
            </a:r>
          </a:p>
          <a:p>
            <a:endParaRPr lang="en-US" baseline="0" dirty="0"/>
          </a:p>
          <a:p>
            <a:r>
              <a:rPr lang="en-US" baseline="0" dirty="0"/>
              <a:t>Just supply the path to the file you want read in and use the correct function depending on the file extension, csv, </a:t>
            </a:r>
            <a:r>
              <a:rPr lang="en-US" baseline="0" dirty="0" err="1"/>
              <a:t>tsv</a:t>
            </a:r>
            <a:r>
              <a:rPr lang="en-US" baseline="0" dirty="0"/>
              <a:t>, </a:t>
            </a:r>
            <a:r>
              <a:rPr lang="en-US" baseline="0" dirty="0" err="1"/>
              <a:t>delim</a:t>
            </a:r>
            <a:r>
              <a:rPr lang="en-US" baseline="0" dirty="0"/>
              <a:t> etc.</a:t>
            </a:r>
          </a:p>
          <a:p>
            <a:endParaRPr lang="en-US" baseline="0" dirty="0"/>
          </a:p>
          <a:p>
            <a:r>
              <a:rPr lang="en-US" baseline="0" dirty="0"/>
              <a:t>Show example using the SummerOlympicsFunding.csv – </a:t>
            </a:r>
            <a:r>
              <a:rPr lang="en-US" baseline="0" dirty="0" err="1"/>
              <a:t>emphasise</a:t>
            </a:r>
            <a:r>
              <a:rPr lang="en-US" baseline="0" dirty="0"/>
              <a:t> working directories.</a:t>
            </a:r>
          </a:p>
          <a:p>
            <a:r>
              <a:rPr lang="en-US" baseline="0" dirty="0"/>
              <a:t>Make sure to deal with the </a:t>
            </a:r>
            <a:r>
              <a:rPr lang="en-US" baseline="0" dirty="0" err="1"/>
              <a:t>na’s</a:t>
            </a:r>
            <a:r>
              <a:rPr lang="en-US" baseline="0" dirty="0"/>
              <a:t> when reading in.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033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simple to read in tabular data, </a:t>
            </a:r>
            <a:r>
              <a:rPr lang="en-US" dirty="0" err="1"/>
              <a:t>readr</a:t>
            </a:r>
            <a:r>
              <a:rPr lang="en-US" dirty="0"/>
              <a:t> is the main</a:t>
            </a:r>
            <a:r>
              <a:rPr lang="en-US" baseline="0" dirty="0"/>
              <a:t> package for that.</a:t>
            </a:r>
          </a:p>
          <a:p>
            <a:endParaRPr lang="en-US" baseline="0" dirty="0"/>
          </a:p>
          <a:p>
            <a:r>
              <a:rPr lang="en-US" baseline="0" dirty="0"/>
              <a:t>Just supply the path to the file you want read in and use the correct function depending on the file extension, csv, </a:t>
            </a:r>
            <a:r>
              <a:rPr lang="en-US" baseline="0" dirty="0" err="1"/>
              <a:t>tsv</a:t>
            </a:r>
            <a:r>
              <a:rPr lang="en-US" baseline="0" dirty="0"/>
              <a:t>, </a:t>
            </a:r>
            <a:r>
              <a:rPr lang="en-US" baseline="0" dirty="0" err="1"/>
              <a:t>delim</a:t>
            </a:r>
            <a:r>
              <a:rPr lang="en-US" baseline="0" dirty="0"/>
              <a:t> etc.</a:t>
            </a:r>
          </a:p>
          <a:p>
            <a:endParaRPr lang="en-US" baseline="0" dirty="0"/>
          </a:p>
          <a:p>
            <a:r>
              <a:rPr lang="en-US" baseline="0" dirty="0"/>
              <a:t>Show example using the SummerOlympicsFunding.csv – </a:t>
            </a:r>
            <a:r>
              <a:rPr lang="en-US" baseline="0" dirty="0" err="1"/>
              <a:t>emphasise</a:t>
            </a:r>
            <a:r>
              <a:rPr lang="en-US" baseline="0" dirty="0"/>
              <a:t> working directories.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>
                <a:solidFill>
                  <a:prstClr val="black"/>
                </a:solidFill>
              </a:rPr>
              <a:pPr/>
              <a:t>14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150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examples after this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61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reality I’d create it using a data frame then convert to a </a:t>
            </a:r>
            <a:r>
              <a:rPr lang="en-US" dirty="0" err="1"/>
              <a:t>tibble</a:t>
            </a:r>
            <a:r>
              <a:rPr lang="en-US" dirty="0"/>
              <a:t> – show the two options.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813BF-9BB2-4DAB-A065-B5AE021EE5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526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B4A-BD09-422C-B02E-61BB5BCC79D4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A6B7-CBED-49C7-BA3D-B262F3ED2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629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B4A-BD09-422C-B02E-61BB5BCC79D4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A6B7-CBED-49C7-BA3D-B262F3ED2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90233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7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6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03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11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14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49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4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91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B4A-BD09-422C-B02E-61BB5BCC79D4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A6B7-CBED-49C7-BA3D-B262F3ED2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85297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8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53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62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54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83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7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8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6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3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2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62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1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2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32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95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8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66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5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9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51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4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71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77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7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9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10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08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17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50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1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99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3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5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77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28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02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5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72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9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9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62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64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28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69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37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5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55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95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86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01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45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67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9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77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8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5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86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10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83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10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07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6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53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9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2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7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21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2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0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70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4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4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1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0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85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55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89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2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44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5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9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90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70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68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14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4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0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7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7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B4A-BD09-422C-B02E-61BB5BCC79D4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A6B7-CBED-49C7-BA3D-B262F3ED2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8568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48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6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13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32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39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80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93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62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42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19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56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2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51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3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1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2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6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55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1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55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56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2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87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59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47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2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63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47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9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42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3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5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9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9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50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40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97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57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55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8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4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4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24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4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23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26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6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45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8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0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2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1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8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7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91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15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57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01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5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2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27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5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4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4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51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8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2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3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4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80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18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30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7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63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88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8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17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28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48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1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6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7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6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5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01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64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4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78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1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2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81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78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09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41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64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82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4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34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9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0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3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3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63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1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83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B4A-BD09-422C-B02E-61BB5BCC79D4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A6B7-CBED-49C7-BA3D-B262F3ED2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4157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42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39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2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27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2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2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77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4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13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5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80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1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41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55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27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86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8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00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77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53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73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06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22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95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9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11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1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4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83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36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60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3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75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83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86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2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2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36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58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2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6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8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8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74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2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2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2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69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1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20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14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31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68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1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9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7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1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9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49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03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65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76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80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85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98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35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9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9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5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8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0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6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4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8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1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99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2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3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04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61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83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7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97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63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44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6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00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4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0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5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91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96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52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66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89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78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03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24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B4A-BD09-422C-B02E-61BB5BCC79D4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A6B7-CBED-49C7-BA3D-B262F3ED2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7029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68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16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58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81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3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53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0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0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7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11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60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4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31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04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1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99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6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99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99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49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8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92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30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8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3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2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13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19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74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55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6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85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52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63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4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4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36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45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2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80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9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1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62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6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71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79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2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82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85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60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57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5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1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0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0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57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3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4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2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28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27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21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34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47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54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5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69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3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04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17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44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6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7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7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57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8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8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6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59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77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98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26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43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53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73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12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3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4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8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8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4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15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57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3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54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09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579" y="6206105"/>
            <a:ext cx="2619526" cy="269172"/>
          </a:xfrm>
          <a:prstGeom prst="rect">
            <a:avLst/>
          </a:prstGeom>
        </p:spPr>
        <p:txBody>
          <a:bodyPr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C0D2BFD-67D9-3D46-AF5A-F0A3088F6DF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20476" y="4019838"/>
            <a:ext cx="101510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020476" y="4390059"/>
            <a:ext cx="101510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77" y="1578342"/>
            <a:ext cx="3644846" cy="874763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2303087" y="4701396"/>
            <a:ext cx="7585826" cy="1269234"/>
            <a:chOff x="1363923" y="4701396"/>
            <a:chExt cx="7585826" cy="1269234"/>
          </a:xfrm>
        </p:grpSpPr>
        <p:pic>
          <p:nvPicPr>
            <p:cNvPr id="10" name="Picture 2" descr="Image result for email logo">
              <a:extLst>
                <a:ext uri="{FF2B5EF4-FFF2-40B4-BE49-F238E27FC236}">
                  <a16:creationId xmlns:a16="http://schemas.microsoft.com/office/drawing/2014/main" id="{FCF6AFA4-6F46-46DB-AB9C-F788A1C0F7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498" y="5388557"/>
              <a:ext cx="225656" cy="225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white twitter logo no background">
              <a:extLst>
                <a:ext uri="{FF2B5EF4-FFF2-40B4-BE49-F238E27FC236}">
                  <a16:creationId xmlns:a16="http://schemas.microsoft.com/office/drawing/2014/main" id="{3E3C2396-4555-42A3-B76B-3250E2F9A5B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498" y="4727257"/>
              <a:ext cx="269803" cy="229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web icon white transparent">
              <a:extLst>
                <a:ext uri="{FF2B5EF4-FFF2-40B4-BE49-F238E27FC236}">
                  <a16:creationId xmlns:a16="http://schemas.microsoft.com/office/drawing/2014/main" id="{34D701EF-8DE1-492E-B315-02C28538CF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498" y="5061345"/>
              <a:ext cx="225656" cy="225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telephone icon white transparent">
              <a:extLst>
                <a:ext uri="{FF2B5EF4-FFF2-40B4-BE49-F238E27FC236}">
                  <a16:creationId xmlns:a16="http://schemas.microsoft.com/office/drawing/2014/main" id="{1D82C1FC-47E8-4FAF-9899-21A81C13838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3923" y="5725784"/>
              <a:ext cx="212692" cy="212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/>
            <p:cNvGrpSpPr/>
            <p:nvPr userDrawn="1"/>
          </p:nvGrpSpPr>
          <p:grpSpPr>
            <a:xfrm>
              <a:off x="1683449" y="4701396"/>
              <a:ext cx="2077813" cy="1269234"/>
              <a:chOff x="1988246" y="4523817"/>
              <a:chExt cx="2077813" cy="126923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CCDD4D0-F081-40B2-917E-D4DA5FEA2A6D}"/>
                  </a:ext>
                </a:extLst>
              </p:cNvPr>
              <p:cNvSpPr/>
              <p:nvPr/>
            </p:nvSpPr>
            <p:spPr>
              <a:xfrm>
                <a:off x="1988247" y="4523817"/>
                <a:ext cx="1491552" cy="27699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en-GB" sz="1200" dirty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@</a:t>
                </a:r>
                <a:r>
                  <a:rPr lang="en-GB" sz="1200" dirty="0" err="1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MangoTheCat</a:t>
                </a:r>
                <a:endParaRPr lang="en-GB" sz="12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220A16-B64E-4C6D-91CF-C7BC71D0EC01}"/>
                  </a:ext>
                </a:extLst>
              </p:cNvPr>
              <p:cNvSpPr/>
              <p:nvPr/>
            </p:nvSpPr>
            <p:spPr>
              <a:xfrm>
                <a:off x="1988246" y="4854562"/>
                <a:ext cx="2077813" cy="27699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en-GB" sz="1200" dirty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www.mango-solutions.com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988246" y="5185307"/>
                <a:ext cx="2077813" cy="27699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en-GB" sz="1200" dirty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info@mango-solutions.com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988246" y="5516052"/>
                <a:ext cx="1410964" cy="27699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en-GB" sz="1200" dirty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+44 1249 705450</a:t>
                </a:r>
              </a:p>
            </p:txBody>
          </p:sp>
        </p:grpSp>
        <p:sp>
          <p:nvSpPr>
            <p:cNvPr id="27" name="Rectangle 26"/>
            <p:cNvSpPr/>
            <p:nvPr userDrawn="1"/>
          </p:nvSpPr>
          <p:spPr>
            <a:xfrm>
              <a:off x="7334052" y="4744304"/>
              <a:ext cx="1615697" cy="1115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ts val="300"/>
                </a:spcAft>
              </a:pPr>
              <a:r>
                <a:rPr lang="en-GB" sz="1600" b="1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London Office</a:t>
              </a:r>
            </a:p>
            <a:p>
              <a:pPr fontAlgn="base"/>
              <a:r>
                <a:rPr lang="en-GB" sz="12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Dawson House</a:t>
              </a:r>
              <a:br>
                <a:rPr lang="en-GB" sz="12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GB" sz="12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5 Jewry Street</a:t>
              </a:r>
              <a:br>
                <a:rPr lang="en-GB" sz="12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GB" sz="12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London</a:t>
              </a:r>
              <a:br>
                <a:rPr lang="en-GB" sz="12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GB" sz="12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EC3N 2EX</a:t>
              </a: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4636238" y="4744304"/>
              <a:ext cx="2448000" cy="1115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ts val="300"/>
                </a:spcAft>
              </a:pPr>
              <a:r>
                <a:rPr lang="en-GB" sz="1600" b="1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Chippenham Office</a:t>
              </a:r>
            </a:p>
            <a:p>
              <a:pPr fontAlgn="base"/>
              <a:r>
                <a:rPr lang="en-GB" sz="12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Mango Solutions</a:t>
              </a:r>
            </a:p>
            <a:p>
              <a:pPr fontAlgn="base"/>
              <a:r>
                <a:rPr lang="en-GB" sz="12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 Methuen Park</a:t>
              </a:r>
            </a:p>
            <a:p>
              <a:pPr fontAlgn="base"/>
              <a:r>
                <a:rPr lang="en-GB" sz="12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Chippenham</a:t>
              </a:r>
            </a:p>
            <a:p>
              <a:pPr fontAlgn="base"/>
              <a:r>
                <a:rPr lang="en-GB" sz="12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SN14 0GB</a:t>
              </a:r>
            </a:p>
          </p:txBody>
        </p:sp>
      </p:grpSp>
      <p:sp>
        <p:nvSpPr>
          <p:cNvPr id="11" name="Rectangle 10"/>
          <p:cNvSpPr/>
          <p:nvPr userDrawn="1"/>
        </p:nvSpPr>
        <p:spPr>
          <a:xfrm>
            <a:off x="904685" y="3247236"/>
            <a:ext cx="10382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We </a:t>
            </a:r>
            <a:r>
              <a:rPr lang="en-GB" sz="14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empower organisations </a:t>
            </a:r>
            <a:r>
              <a:rPr lang="en-GB" sz="1400" dirty="0">
                <a:solidFill>
                  <a:schemeClr val="bg1"/>
                </a:solidFill>
              </a:rPr>
              <a:t>to make </a:t>
            </a:r>
            <a:r>
              <a:rPr lang="en-GB" sz="1400" kern="12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informed decisions</a:t>
            </a:r>
            <a:r>
              <a:rPr lang="en-GB" sz="1400" dirty="0">
                <a:solidFill>
                  <a:schemeClr val="bg1"/>
                </a:solidFill>
              </a:rPr>
              <a:t>, using advanced </a:t>
            </a:r>
            <a:r>
              <a:rPr lang="en-GB" sz="1400" kern="12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analytics </a:t>
            </a:r>
            <a:r>
              <a:rPr lang="en-GB" sz="1400" dirty="0">
                <a:solidFill>
                  <a:schemeClr val="bg1"/>
                </a:solidFill>
              </a:rPr>
              <a:t>and </a:t>
            </a:r>
            <a:r>
              <a:rPr lang="en-GB" sz="1400" kern="12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AI/ML</a:t>
            </a:r>
            <a:r>
              <a:rPr lang="en-GB" sz="1400" dirty="0">
                <a:solidFill>
                  <a:schemeClr val="bg1"/>
                </a:solidFill>
              </a:rPr>
              <a:t> techniques to meet their objectives and deliver </a:t>
            </a:r>
            <a:r>
              <a:rPr lang="en-GB" sz="1400" kern="12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data-driven value</a:t>
            </a:r>
            <a:r>
              <a:rPr lang="en-GB" sz="1400" dirty="0">
                <a:solidFill>
                  <a:schemeClr val="bg1"/>
                </a:solidFill>
              </a:rPr>
              <a:t>. We do this through our unique combination of people, values and strategic priorities.</a:t>
            </a:r>
          </a:p>
        </p:txBody>
      </p:sp>
    </p:spTree>
    <p:extLst>
      <p:ext uri="{BB962C8B-B14F-4D97-AF65-F5344CB8AC3E}">
        <p14:creationId xmlns:p14="http://schemas.microsoft.com/office/powerpoint/2010/main" val="382158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B4A-BD09-422C-B02E-61BB5BCC79D4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A6B7-CBED-49C7-BA3D-B262F3ED2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253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03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4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9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6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5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8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56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8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53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55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B4A-BD09-422C-B02E-61BB5BCC79D4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A6B7-CBED-49C7-BA3D-B262F3ED2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647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90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69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5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90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57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4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37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6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87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B4A-BD09-422C-B02E-61BB5BCC79D4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A6B7-CBED-49C7-BA3D-B262F3ED2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3285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7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2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94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4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46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9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21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9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34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51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B4A-BD09-422C-B02E-61BB5BCC79D4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A6B7-CBED-49C7-BA3D-B262F3ED2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4749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35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2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0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6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86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0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6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3F095B4D-416D-5B4D-8EB5-E77E466D199D}"/>
              </a:ext>
            </a:extLst>
          </p:cNvPr>
          <p:cNvSpPr/>
          <p:nvPr userDrawn="1"/>
        </p:nvSpPr>
        <p:spPr>
          <a:xfrm rot="5400000">
            <a:off x="5695200" y="359999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8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96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20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B4A-BD09-422C-B02E-61BB5BCC79D4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A6B7-CBED-49C7-BA3D-B262F3ED2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227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00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06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08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21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89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5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27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83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05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5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13" Type="http://schemas.openxmlformats.org/officeDocument/2006/relationships/slideLayout" Target="../slideLayouts/slideLayout152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51.xml"/><Relationship Id="rId17" Type="http://schemas.openxmlformats.org/officeDocument/2006/relationships/theme" Target="../theme/theme10.xml"/><Relationship Id="rId2" Type="http://schemas.openxmlformats.org/officeDocument/2006/relationships/slideLayout" Target="../slideLayouts/slideLayout141.xml"/><Relationship Id="rId16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5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Relationship Id="rId14" Type="http://schemas.openxmlformats.org/officeDocument/2006/relationships/slideLayout" Target="../slideLayouts/slideLayout15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83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73.xml"/><Relationship Id="rId16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14" Type="http://schemas.openxmlformats.org/officeDocument/2006/relationships/slideLayout" Target="../slideLayouts/slideLayout18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slideLayout" Target="../slideLayouts/slideLayout200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slideLayout" Target="../slideLayouts/slideLayout199.xml"/><Relationship Id="rId17" Type="http://schemas.openxmlformats.org/officeDocument/2006/relationships/theme" Target="../theme/theme13.xml"/><Relationship Id="rId2" Type="http://schemas.openxmlformats.org/officeDocument/2006/relationships/slideLayout" Target="../slideLayouts/slideLayout189.xml"/><Relationship Id="rId16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5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slideLayout" Target="../slideLayouts/slideLayout20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1.xml"/><Relationship Id="rId13" Type="http://schemas.openxmlformats.org/officeDocument/2006/relationships/slideLayout" Target="../slideLayouts/slideLayout216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10.xml"/><Relationship Id="rId12" Type="http://schemas.openxmlformats.org/officeDocument/2006/relationships/slideLayout" Target="../slideLayouts/slideLayout215.xml"/><Relationship Id="rId17" Type="http://schemas.openxmlformats.org/officeDocument/2006/relationships/theme" Target="../theme/theme14.xml"/><Relationship Id="rId2" Type="http://schemas.openxmlformats.org/officeDocument/2006/relationships/slideLayout" Target="../slideLayouts/slideLayout205.xml"/><Relationship Id="rId16" Type="http://schemas.openxmlformats.org/officeDocument/2006/relationships/slideLayout" Target="../slideLayouts/slideLayout219.xml"/><Relationship Id="rId1" Type="http://schemas.openxmlformats.org/officeDocument/2006/relationships/slideLayout" Target="../slideLayouts/slideLayout204.xml"/><Relationship Id="rId6" Type="http://schemas.openxmlformats.org/officeDocument/2006/relationships/slideLayout" Target="../slideLayouts/slideLayout209.xml"/><Relationship Id="rId11" Type="http://schemas.openxmlformats.org/officeDocument/2006/relationships/slideLayout" Target="../slideLayouts/slideLayout214.xml"/><Relationship Id="rId5" Type="http://schemas.openxmlformats.org/officeDocument/2006/relationships/slideLayout" Target="../slideLayouts/slideLayout208.xml"/><Relationship Id="rId15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207.xml"/><Relationship Id="rId9" Type="http://schemas.openxmlformats.org/officeDocument/2006/relationships/slideLayout" Target="../slideLayouts/slideLayout212.xml"/><Relationship Id="rId14" Type="http://schemas.openxmlformats.org/officeDocument/2006/relationships/slideLayout" Target="../slideLayouts/slideLayout217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7.xml"/><Relationship Id="rId13" Type="http://schemas.openxmlformats.org/officeDocument/2006/relationships/slideLayout" Target="../slideLayouts/slideLayout232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22.xml"/><Relationship Id="rId7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31.xml"/><Relationship Id="rId17" Type="http://schemas.openxmlformats.org/officeDocument/2006/relationships/theme" Target="../theme/theme15.xml"/><Relationship Id="rId2" Type="http://schemas.openxmlformats.org/officeDocument/2006/relationships/slideLayout" Target="../slideLayouts/slideLayout221.xml"/><Relationship Id="rId16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20.xml"/><Relationship Id="rId6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24.xml"/><Relationship Id="rId15" Type="http://schemas.openxmlformats.org/officeDocument/2006/relationships/slideLayout" Target="../slideLayouts/slideLayout234.xml"/><Relationship Id="rId10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23.xml"/><Relationship Id="rId9" Type="http://schemas.openxmlformats.org/officeDocument/2006/relationships/slideLayout" Target="../slideLayouts/slideLayout228.xml"/><Relationship Id="rId14" Type="http://schemas.openxmlformats.org/officeDocument/2006/relationships/slideLayout" Target="../slideLayouts/slideLayout23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3.xml"/><Relationship Id="rId13" Type="http://schemas.openxmlformats.org/officeDocument/2006/relationships/slideLayout" Target="../slideLayouts/slideLayout24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38.xml"/><Relationship Id="rId7" Type="http://schemas.openxmlformats.org/officeDocument/2006/relationships/slideLayout" Target="../slideLayouts/slideLayout242.xml"/><Relationship Id="rId12" Type="http://schemas.openxmlformats.org/officeDocument/2006/relationships/slideLayout" Target="../slideLayouts/slideLayout247.xml"/><Relationship Id="rId17" Type="http://schemas.openxmlformats.org/officeDocument/2006/relationships/theme" Target="../theme/theme16.xml"/><Relationship Id="rId2" Type="http://schemas.openxmlformats.org/officeDocument/2006/relationships/slideLayout" Target="../slideLayouts/slideLayout237.xml"/><Relationship Id="rId16" Type="http://schemas.openxmlformats.org/officeDocument/2006/relationships/slideLayout" Target="../slideLayouts/slideLayout251.xml"/><Relationship Id="rId1" Type="http://schemas.openxmlformats.org/officeDocument/2006/relationships/slideLayout" Target="../slideLayouts/slideLayout236.xml"/><Relationship Id="rId6" Type="http://schemas.openxmlformats.org/officeDocument/2006/relationships/slideLayout" Target="../slideLayouts/slideLayout241.xml"/><Relationship Id="rId11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0.xml"/><Relationship Id="rId15" Type="http://schemas.openxmlformats.org/officeDocument/2006/relationships/slideLayout" Target="../slideLayouts/slideLayout250.xml"/><Relationship Id="rId10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39.xml"/><Relationship Id="rId9" Type="http://schemas.openxmlformats.org/officeDocument/2006/relationships/slideLayout" Target="../slideLayouts/slideLayout244.xml"/><Relationship Id="rId14" Type="http://schemas.openxmlformats.org/officeDocument/2006/relationships/slideLayout" Target="../slideLayouts/slideLayout24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9.xml"/><Relationship Id="rId13" Type="http://schemas.openxmlformats.org/officeDocument/2006/relationships/slideLayout" Target="../slideLayouts/slideLayout26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8.xml"/><Relationship Id="rId12" Type="http://schemas.openxmlformats.org/officeDocument/2006/relationships/slideLayout" Target="../slideLayouts/slideLayout263.xml"/><Relationship Id="rId17" Type="http://schemas.openxmlformats.org/officeDocument/2006/relationships/theme" Target="../theme/theme17.xml"/><Relationship Id="rId2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57.xml"/><Relationship Id="rId11" Type="http://schemas.openxmlformats.org/officeDocument/2006/relationships/slideLayout" Target="../slideLayouts/slideLayout262.xml"/><Relationship Id="rId5" Type="http://schemas.openxmlformats.org/officeDocument/2006/relationships/slideLayout" Target="../slideLayouts/slideLayout256.xml"/><Relationship Id="rId15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1.xml"/><Relationship Id="rId4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60.xml"/><Relationship Id="rId14" Type="http://schemas.openxmlformats.org/officeDocument/2006/relationships/slideLayout" Target="../slideLayouts/slideLayout26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5.xml"/><Relationship Id="rId13" Type="http://schemas.openxmlformats.org/officeDocument/2006/relationships/slideLayout" Target="../slideLayouts/slideLayout280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70.xml"/><Relationship Id="rId7" Type="http://schemas.openxmlformats.org/officeDocument/2006/relationships/slideLayout" Target="../slideLayouts/slideLayout274.xml"/><Relationship Id="rId12" Type="http://schemas.openxmlformats.org/officeDocument/2006/relationships/slideLayout" Target="../slideLayouts/slideLayout279.xml"/><Relationship Id="rId17" Type="http://schemas.openxmlformats.org/officeDocument/2006/relationships/theme" Target="../theme/theme18.xml"/><Relationship Id="rId2" Type="http://schemas.openxmlformats.org/officeDocument/2006/relationships/slideLayout" Target="../slideLayouts/slideLayout269.xml"/><Relationship Id="rId16" Type="http://schemas.openxmlformats.org/officeDocument/2006/relationships/slideLayout" Target="../slideLayouts/slideLayout283.xml"/><Relationship Id="rId1" Type="http://schemas.openxmlformats.org/officeDocument/2006/relationships/slideLayout" Target="../slideLayouts/slideLayout268.xml"/><Relationship Id="rId6" Type="http://schemas.openxmlformats.org/officeDocument/2006/relationships/slideLayout" Target="../slideLayouts/slideLayout273.xml"/><Relationship Id="rId11" Type="http://schemas.openxmlformats.org/officeDocument/2006/relationships/slideLayout" Target="../slideLayouts/slideLayout278.xml"/><Relationship Id="rId5" Type="http://schemas.openxmlformats.org/officeDocument/2006/relationships/slideLayout" Target="../slideLayouts/slideLayout272.xml"/><Relationship Id="rId15" Type="http://schemas.openxmlformats.org/officeDocument/2006/relationships/slideLayout" Target="../slideLayouts/slideLayout282.xml"/><Relationship Id="rId10" Type="http://schemas.openxmlformats.org/officeDocument/2006/relationships/slideLayout" Target="../slideLayouts/slideLayout277.xml"/><Relationship Id="rId4" Type="http://schemas.openxmlformats.org/officeDocument/2006/relationships/slideLayout" Target="../slideLayouts/slideLayout271.xml"/><Relationship Id="rId9" Type="http://schemas.openxmlformats.org/officeDocument/2006/relationships/slideLayout" Target="../slideLayouts/slideLayout276.xml"/><Relationship Id="rId14" Type="http://schemas.openxmlformats.org/officeDocument/2006/relationships/slideLayout" Target="../slideLayouts/slideLayout281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1.xml"/><Relationship Id="rId13" Type="http://schemas.openxmlformats.org/officeDocument/2006/relationships/slideLayout" Target="../slideLayouts/slideLayout296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86.xml"/><Relationship Id="rId7" Type="http://schemas.openxmlformats.org/officeDocument/2006/relationships/slideLayout" Target="../slideLayouts/slideLayout290.xml"/><Relationship Id="rId12" Type="http://schemas.openxmlformats.org/officeDocument/2006/relationships/slideLayout" Target="../slideLayouts/slideLayout295.xml"/><Relationship Id="rId17" Type="http://schemas.openxmlformats.org/officeDocument/2006/relationships/theme" Target="../theme/theme19.xml"/><Relationship Id="rId2" Type="http://schemas.openxmlformats.org/officeDocument/2006/relationships/slideLayout" Target="../slideLayouts/slideLayout285.xml"/><Relationship Id="rId16" Type="http://schemas.openxmlformats.org/officeDocument/2006/relationships/slideLayout" Target="../slideLayouts/slideLayout299.xml"/><Relationship Id="rId1" Type="http://schemas.openxmlformats.org/officeDocument/2006/relationships/slideLayout" Target="../slideLayouts/slideLayout284.xml"/><Relationship Id="rId6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294.xml"/><Relationship Id="rId5" Type="http://schemas.openxmlformats.org/officeDocument/2006/relationships/slideLayout" Target="../slideLayouts/slideLayout288.xml"/><Relationship Id="rId15" Type="http://schemas.openxmlformats.org/officeDocument/2006/relationships/slideLayout" Target="../slideLayouts/slideLayout298.xml"/><Relationship Id="rId10" Type="http://schemas.openxmlformats.org/officeDocument/2006/relationships/slideLayout" Target="../slideLayouts/slideLayout293.xml"/><Relationship Id="rId4" Type="http://schemas.openxmlformats.org/officeDocument/2006/relationships/slideLayout" Target="../slideLayouts/slideLayout287.xml"/><Relationship Id="rId9" Type="http://schemas.openxmlformats.org/officeDocument/2006/relationships/slideLayout" Target="../slideLayouts/slideLayout292.xml"/><Relationship Id="rId14" Type="http://schemas.openxmlformats.org/officeDocument/2006/relationships/slideLayout" Target="../slideLayouts/slideLayout29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7.xml"/><Relationship Id="rId13" Type="http://schemas.openxmlformats.org/officeDocument/2006/relationships/slideLayout" Target="../slideLayouts/slideLayout312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6.xml"/><Relationship Id="rId12" Type="http://schemas.openxmlformats.org/officeDocument/2006/relationships/slideLayout" Target="../slideLayouts/slideLayout311.xml"/><Relationship Id="rId17" Type="http://schemas.openxmlformats.org/officeDocument/2006/relationships/theme" Target="../theme/theme20.xml"/><Relationship Id="rId2" Type="http://schemas.openxmlformats.org/officeDocument/2006/relationships/slideLayout" Target="../slideLayouts/slideLayout301.xml"/><Relationship Id="rId16" Type="http://schemas.openxmlformats.org/officeDocument/2006/relationships/slideLayout" Target="../slideLayouts/slideLayout315.xml"/><Relationship Id="rId1" Type="http://schemas.openxmlformats.org/officeDocument/2006/relationships/slideLayout" Target="../slideLayouts/slideLayout300.xml"/><Relationship Id="rId6" Type="http://schemas.openxmlformats.org/officeDocument/2006/relationships/slideLayout" Target="../slideLayouts/slideLayout305.xml"/><Relationship Id="rId11" Type="http://schemas.openxmlformats.org/officeDocument/2006/relationships/slideLayout" Target="../slideLayouts/slideLayout310.xml"/><Relationship Id="rId5" Type="http://schemas.openxmlformats.org/officeDocument/2006/relationships/slideLayout" Target="../slideLayouts/slideLayout304.xml"/><Relationship Id="rId15" Type="http://schemas.openxmlformats.org/officeDocument/2006/relationships/slideLayout" Target="../slideLayouts/slideLayout314.xml"/><Relationship Id="rId10" Type="http://schemas.openxmlformats.org/officeDocument/2006/relationships/slideLayout" Target="../slideLayouts/slideLayout309.xml"/><Relationship Id="rId4" Type="http://schemas.openxmlformats.org/officeDocument/2006/relationships/slideLayout" Target="../slideLayouts/slideLayout303.xml"/><Relationship Id="rId9" Type="http://schemas.openxmlformats.org/officeDocument/2006/relationships/slideLayout" Target="../slideLayouts/slideLayout308.xml"/><Relationship Id="rId14" Type="http://schemas.openxmlformats.org/officeDocument/2006/relationships/slideLayout" Target="../slideLayouts/slideLayout313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3.xml"/><Relationship Id="rId13" Type="http://schemas.openxmlformats.org/officeDocument/2006/relationships/slideLayout" Target="../slideLayouts/slideLayout32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18.xml"/><Relationship Id="rId7" Type="http://schemas.openxmlformats.org/officeDocument/2006/relationships/slideLayout" Target="../slideLayouts/slideLayout322.xml"/><Relationship Id="rId12" Type="http://schemas.openxmlformats.org/officeDocument/2006/relationships/slideLayout" Target="../slideLayouts/slideLayout327.xml"/><Relationship Id="rId17" Type="http://schemas.openxmlformats.org/officeDocument/2006/relationships/theme" Target="../theme/theme21.xml"/><Relationship Id="rId2" Type="http://schemas.openxmlformats.org/officeDocument/2006/relationships/slideLayout" Target="../slideLayouts/slideLayout317.xml"/><Relationship Id="rId16" Type="http://schemas.openxmlformats.org/officeDocument/2006/relationships/slideLayout" Target="../slideLayouts/slideLayout331.xml"/><Relationship Id="rId1" Type="http://schemas.openxmlformats.org/officeDocument/2006/relationships/slideLayout" Target="../slideLayouts/slideLayout316.xml"/><Relationship Id="rId6" Type="http://schemas.openxmlformats.org/officeDocument/2006/relationships/slideLayout" Target="../slideLayouts/slideLayout321.xml"/><Relationship Id="rId11" Type="http://schemas.openxmlformats.org/officeDocument/2006/relationships/slideLayout" Target="../slideLayouts/slideLayout326.xml"/><Relationship Id="rId5" Type="http://schemas.openxmlformats.org/officeDocument/2006/relationships/slideLayout" Target="../slideLayouts/slideLayout320.xml"/><Relationship Id="rId15" Type="http://schemas.openxmlformats.org/officeDocument/2006/relationships/slideLayout" Target="../slideLayouts/slideLayout330.xml"/><Relationship Id="rId10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319.xml"/><Relationship Id="rId9" Type="http://schemas.openxmlformats.org/officeDocument/2006/relationships/slideLayout" Target="../slideLayouts/slideLayout324.xml"/><Relationship Id="rId14" Type="http://schemas.openxmlformats.org/officeDocument/2006/relationships/slideLayout" Target="../slideLayouts/slideLayout3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9.xml"/><Relationship Id="rId13" Type="http://schemas.openxmlformats.org/officeDocument/2006/relationships/slideLayout" Target="../slideLayouts/slideLayout34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34.xml"/><Relationship Id="rId7" Type="http://schemas.openxmlformats.org/officeDocument/2006/relationships/slideLayout" Target="../slideLayouts/slideLayout338.xml"/><Relationship Id="rId12" Type="http://schemas.openxmlformats.org/officeDocument/2006/relationships/slideLayout" Target="../slideLayouts/slideLayout343.xml"/><Relationship Id="rId17" Type="http://schemas.openxmlformats.org/officeDocument/2006/relationships/theme" Target="../theme/theme22.xml"/><Relationship Id="rId2" Type="http://schemas.openxmlformats.org/officeDocument/2006/relationships/slideLayout" Target="../slideLayouts/slideLayout333.xml"/><Relationship Id="rId16" Type="http://schemas.openxmlformats.org/officeDocument/2006/relationships/slideLayout" Target="../slideLayouts/slideLayout347.xml"/><Relationship Id="rId1" Type="http://schemas.openxmlformats.org/officeDocument/2006/relationships/slideLayout" Target="../slideLayouts/slideLayout332.xml"/><Relationship Id="rId6" Type="http://schemas.openxmlformats.org/officeDocument/2006/relationships/slideLayout" Target="../slideLayouts/slideLayout337.xml"/><Relationship Id="rId11" Type="http://schemas.openxmlformats.org/officeDocument/2006/relationships/slideLayout" Target="../slideLayouts/slideLayout342.xml"/><Relationship Id="rId5" Type="http://schemas.openxmlformats.org/officeDocument/2006/relationships/slideLayout" Target="../slideLayouts/slideLayout336.xml"/><Relationship Id="rId15" Type="http://schemas.openxmlformats.org/officeDocument/2006/relationships/slideLayout" Target="../slideLayouts/slideLayout346.xml"/><Relationship Id="rId10" Type="http://schemas.openxmlformats.org/officeDocument/2006/relationships/slideLayout" Target="../slideLayouts/slideLayout341.xml"/><Relationship Id="rId4" Type="http://schemas.openxmlformats.org/officeDocument/2006/relationships/slideLayout" Target="../slideLayouts/slideLayout335.xml"/><Relationship Id="rId9" Type="http://schemas.openxmlformats.org/officeDocument/2006/relationships/slideLayout" Target="../slideLayouts/slideLayout340.xml"/><Relationship Id="rId14" Type="http://schemas.openxmlformats.org/officeDocument/2006/relationships/slideLayout" Target="../slideLayouts/slideLayout345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5.xml"/><Relationship Id="rId13" Type="http://schemas.openxmlformats.org/officeDocument/2006/relationships/slideLayout" Target="../slideLayouts/slideLayout360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50.xml"/><Relationship Id="rId7" Type="http://schemas.openxmlformats.org/officeDocument/2006/relationships/slideLayout" Target="../slideLayouts/slideLayout354.xml"/><Relationship Id="rId12" Type="http://schemas.openxmlformats.org/officeDocument/2006/relationships/slideLayout" Target="../slideLayouts/slideLayout359.xml"/><Relationship Id="rId17" Type="http://schemas.openxmlformats.org/officeDocument/2006/relationships/theme" Target="../theme/theme23.xml"/><Relationship Id="rId2" Type="http://schemas.openxmlformats.org/officeDocument/2006/relationships/slideLayout" Target="../slideLayouts/slideLayout349.xml"/><Relationship Id="rId16" Type="http://schemas.openxmlformats.org/officeDocument/2006/relationships/slideLayout" Target="../slideLayouts/slideLayout363.xml"/><Relationship Id="rId1" Type="http://schemas.openxmlformats.org/officeDocument/2006/relationships/slideLayout" Target="../slideLayouts/slideLayout348.xml"/><Relationship Id="rId6" Type="http://schemas.openxmlformats.org/officeDocument/2006/relationships/slideLayout" Target="../slideLayouts/slideLayout353.xml"/><Relationship Id="rId11" Type="http://schemas.openxmlformats.org/officeDocument/2006/relationships/slideLayout" Target="../slideLayouts/slideLayout358.xml"/><Relationship Id="rId5" Type="http://schemas.openxmlformats.org/officeDocument/2006/relationships/slideLayout" Target="../slideLayouts/slideLayout352.xml"/><Relationship Id="rId15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57.xml"/><Relationship Id="rId4" Type="http://schemas.openxmlformats.org/officeDocument/2006/relationships/slideLayout" Target="../slideLayouts/slideLayout351.xml"/><Relationship Id="rId9" Type="http://schemas.openxmlformats.org/officeDocument/2006/relationships/slideLayout" Target="../slideLayouts/slideLayout356.xml"/><Relationship Id="rId14" Type="http://schemas.openxmlformats.org/officeDocument/2006/relationships/slideLayout" Target="../slideLayouts/slideLayout36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1.xml"/><Relationship Id="rId13" Type="http://schemas.openxmlformats.org/officeDocument/2006/relationships/slideLayout" Target="../slideLayouts/slideLayout376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70.xml"/><Relationship Id="rId12" Type="http://schemas.openxmlformats.org/officeDocument/2006/relationships/slideLayout" Target="../slideLayouts/slideLayout375.xml"/><Relationship Id="rId17" Type="http://schemas.openxmlformats.org/officeDocument/2006/relationships/theme" Target="../theme/theme24.xml"/><Relationship Id="rId2" Type="http://schemas.openxmlformats.org/officeDocument/2006/relationships/slideLayout" Target="../slideLayouts/slideLayout365.xml"/><Relationship Id="rId16" Type="http://schemas.openxmlformats.org/officeDocument/2006/relationships/slideLayout" Target="../slideLayouts/slideLayout379.xml"/><Relationship Id="rId1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9.xml"/><Relationship Id="rId11" Type="http://schemas.openxmlformats.org/officeDocument/2006/relationships/slideLayout" Target="../slideLayouts/slideLayout374.xml"/><Relationship Id="rId5" Type="http://schemas.openxmlformats.org/officeDocument/2006/relationships/slideLayout" Target="../slideLayouts/slideLayout368.xml"/><Relationship Id="rId15" Type="http://schemas.openxmlformats.org/officeDocument/2006/relationships/slideLayout" Target="../slideLayouts/slideLayout378.xml"/><Relationship Id="rId10" Type="http://schemas.openxmlformats.org/officeDocument/2006/relationships/slideLayout" Target="../slideLayouts/slideLayout373.xml"/><Relationship Id="rId4" Type="http://schemas.openxmlformats.org/officeDocument/2006/relationships/slideLayout" Target="../slideLayouts/slideLayout367.xml"/><Relationship Id="rId9" Type="http://schemas.openxmlformats.org/officeDocument/2006/relationships/slideLayout" Target="../slideLayouts/slideLayout372.xml"/><Relationship Id="rId14" Type="http://schemas.openxmlformats.org/officeDocument/2006/relationships/slideLayout" Target="../slideLayouts/slideLayout377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7.xml"/><Relationship Id="rId13" Type="http://schemas.openxmlformats.org/officeDocument/2006/relationships/slideLayout" Target="../slideLayouts/slideLayout392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82.xml"/><Relationship Id="rId7" Type="http://schemas.openxmlformats.org/officeDocument/2006/relationships/slideLayout" Target="../slideLayouts/slideLayout386.xml"/><Relationship Id="rId12" Type="http://schemas.openxmlformats.org/officeDocument/2006/relationships/slideLayout" Target="../slideLayouts/slideLayout391.xml"/><Relationship Id="rId17" Type="http://schemas.openxmlformats.org/officeDocument/2006/relationships/theme" Target="../theme/theme25.xml"/><Relationship Id="rId2" Type="http://schemas.openxmlformats.org/officeDocument/2006/relationships/slideLayout" Target="../slideLayouts/slideLayout381.xml"/><Relationship Id="rId16" Type="http://schemas.openxmlformats.org/officeDocument/2006/relationships/slideLayout" Target="../slideLayouts/slideLayout395.xml"/><Relationship Id="rId1" Type="http://schemas.openxmlformats.org/officeDocument/2006/relationships/slideLayout" Target="../slideLayouts/slideLayout380.xml"/><Relationship Id="rId6" Type="http://schemas.openxmlformats.org/officeDocument/2006/relationships/slideLayout" Target="../slideLayouts/slideLayout385.xml"/><Relationship Id="rId11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84.xml"/><Relationship Id="rId15" Type="http://schemas.openxmlformats.org/officeDocument/2006/relationships/slideLayout" Target="../slideLayouts/slideLayout394.xml"/><Relationship Id="rId10" Type="http://schemas.openxmlformats.org/officeDocument/2006/relationships/slideLayout" Target="../slideLayouts/slideLayout389.xml"/><Relationship Id="rId4" Type="http://schemas.openxmlformats.org/officeDocument/2006/relationships/slideLayout" Target="../slideLayouts/slideLayout383.xml"/><Relationship Id="rId9" Type="http://schemas.openxmlformats.org/officeDocument/2006/relationships/slideLayout" Target="../slideLayouts/slideLayout388.xml"/><Relationship Id="rId14" Type="http://schemas.openxmlformats.org/officeDocument/2006/relationships/slideLayout" Target="../slideLayouts/slideLayout39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3.xml"/><Relationship Id="rId13" Type="http://schemas.openxmlformats.org/officeDocument/2006/relationships/slideLayout" Target="../slideLayouts/slideLayout40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98.xml"/><Relationship Id="rId7" Type="http://schemas.openxmlformats.org/officeDocument/2006/relationships/slideLayout" Target="../slideLayouts/slideLayout402.xml"/><Relationship Id="rId12" Type="http://schemas.openxmlformats.org/officeDocument/2006/relationships/slideLayout" Target="../slideLayouts/slideLayout407.xml"/><Relationship Id="rId17" Type="http://schemas.openxmlformats.org/officeDocument/2006/relationships/theme" Target="../theme/theme26.xml"/><Relationship Id="rId2" Type="http://schemas.openxmlformats.org/officeDocument/2006/relationships/slideLayout" Target="../slideLayouts/slideLayout397.xml"/><Relationship Id="rId16" Type="http://schemas.openxmlformats.org/officeDocument/2006/relationships/slideLayout" Target="../slideLayouts/slideLayout411.xml"/><Relationship Id="rId1" Type="http://schemas.openxmlformats.org/officeDocument/2006/relationships/slideLayout" Target="../slideLayouts/slideLayout396.xml"/><Relationship Id="rId6" Type="http://schemas.openxmlformats.org/officeDocument/2006/relationships/slideLayout" Target="../slideLayouts/slideLayout401.xml"/><Relationship Id="rId11" Type="http://schemas.openxmlformats.org/officeDocument/2006/relationships/slideLayout" Target="../slideLayouts/slideLayout406.xml"/><Relationship Id="rId5" Type="http://schemas.openxmlformats.org/officeDocument/2006/relationships/slideLayout" Target="../slideLayouts/slideLayout400.xml"/><Relationship Id="rId15" Type="http://schemas.openxmlformats.org/officeDocument/2006/relationships/slideLayout" Target="../slideLayouts/slideLayout410.xml"/><Relationship Id="rId10" Type="http://schemas.openxmlformats.org/officeDocument/2006/relationships/slideLayout" Target="../slideLayouts/slideLayout405.xml"/><Relationship Id="rId4" Type="http://schemas.openxmlformats.org/officeDocument/2006/relationships/slideLayout" Target="../slideLayouts/slideLayout399.xml"/><Relationship Id="rId9" Type="http://schemas.openxmlformats.org/officeDocument/2006/relationships/slideLayout" Target="../slideLayouts/slideLayout404.xml"/><Relationship Id="rId14" Type="http://schemas.openxmlformats.org/officeDocument/2006/relationships/slideLayout" Target="../slideLayouts/slideLayout409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9.xml"/><Relationship Id="rId13" Type="http://schemas.openxmlformats.org/officeDocument/2006/relationships/slideLayout" Target="../slideLayouts/slideLayout4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14.xml"/><Relationship Id="rId7" Type="http://schemas.openxmlformats.org/officeDocument/2006/relationships/slideLayout" Target="../slideLayouts/slideLayout418.xml"/><Relationship Id="rId12" Type="http://schemas.openxmlformats.org/officeDocument/2006/relationships/slideLayout" Target="../slideLayouts/slideLayout423.xml"/><Relationship Id="rId17" Type="http://schemas.openxmlformats.org/officeDocument/2006/relationships/theme" Target="../theme/theme27.xml"/><Relationship Id="rId2" Type="http://schemas.openxmlformats.org/officeDocument/2006/relationships/slideLayout" Target="../slideLayouts/slideLayout413.xml"/><Relationship Id="rId16" Type="http://schemas.openxmlformats.org/officeDocument/2006/relationships/slideLayout" Target="../slideLayouts/slideLayout427.xml"/><Relationship Id="rId1" Type="http://schemas.openxmlformats.org/officeDocument/2006/relationships/slideLayout" Target="../slideLayouts/slideLayout412.xml"/><Relationship Id="rId6" Type="http://schemas.openxmlformats.org/officeDocument/2006/relationships/slideLayout" Target="../slideLayouts/slideLayout417.xml"/><Relationship Id="rId11" Type="http://schemas.openxmlformats.org/officeDocument/2006/relationships/slideLayout" Target="../slideLayouts/slideLayout422.xml"/><Relationship Id="rId5" Type="http://schemas.openxmlformats.org/officeDocument/2006/relationships/slideLayout" Target="../slideLayouts/slideLayout416.xml"/><Relationship Id="rId15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1.xml"/><Relationship Id="rId4" Type="http://schemas.openxmlformats.org/officeDocument/2006/relationships/slideLayout" Target="../slideLayouts/slideLayout415.xml"/><Relationship Id="rId9" Type="http://schemas.openxmlformats.org/officeDocument/2006/relationships/slideLayout" Target="../slideLayouts/slideLayout420.xml"/><Relationship Id="rId14" Type="http://schemas.openxmlformats.org/officeDocument/2006/relationships/slideLayout" Target="../slideLayouts/slideLayout425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5.xml"/><Relationship Id="rId13" Type="http://schemas.openxmlformats.org/officeDocument/2006/relationships/slideLayout" Target="../slideLayouts/slideLayout440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30.xml"/><Relationship Id="rId7" Type="http://schemas.openxmlformats.org/officeDocument/2006/relationships/slideLayout" Target="../slideLayouts/slideLayout434.xml"/><Relationship Id="rId12" Type="http://schemas.openxmlformats.org/officeDocument/2006/relationships/slideLayout" Target="../slideLayouts/slideLayout439.xml"/><Relationship Id="rId17" Type="http://schemas.openxmlformats.org/officeDocument/2006/relationships/theme" Target="../theme/theme28.xml"/><Relationship Id="rId2" Type="http://schemas.openxmlformats.org/officeDocument/2006/relationships/slideLayout" Target="../slideLayouts/slideLayout429.xml"/><Relationship Id="rId16" Type="http://schemas.openxmlformats.org/officeDocument/2006/relationships/slideLayout" Target="../slideLayouts/slideLayout443.xml"/><Relationship Id="rId1" Type="http://schemas.openxmlformats.org/officeDocument/2006/relationships/slideLayout" Target="../slideLayouts/slideLayout428.xml"/><Relationship Id="rId6" Type="http://schemas.openxmlformats.org/officeDocument/2006/relationships/slideLayout" Target="../slideLayouts/slideLayout433.xml"/><Relationship Id="rId11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32.xml"/><Relationship Id="rId15" Type="http://schemas.openxmlformats.org/officeDocument/2006/relationships/slideLayout" Target="../slideLayouts/slideLayout442.xml"/><Relationship Id="rId10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31.xml"/><Relationship Id="rId9" Type="http://schemas.openxmlformats.org/officeDocument/2006/relationships/slideLayout" Target="../slideLayouts/slideLayout436.xml"/><Relationship Id="rId14" Type="http://schemas.openxmlformats.org/officeDocument/2006/relationships/slideLayout" Target="../slideLayouts/slideLayout441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1.xml"/><Relationship Id="rId13" Type="http://schemas.openxmlformats.org/officeDocument/2006/relationships/slideLayout" Target="../slideLayouts/slideLayout456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46.xml"/><Relationship Id="rId7" Type="http://schemas.openxmlformats.org/officeDocument/2006/relationships/slideLayout" Target="../slideLayouts/slideLayout450.xml"/><Relationship Id="rId12" Type="http://schemas.openxmlformats.org/officeDocument/2006/relationships/slideLayout" Target="../slideLayouts/slideLayout455.xml"/><Relationship Id="rId17" Type="http://schemas.openxmlformats.org/officeDocument/2006/relationships/theme" Target="../theme/theme29.xml"/><Relationship Id="rId2" Type="http://schemas.openxmlformats.org/officeDocument/2006/relationships/slideLayout" Target="../slideLayouts/slideLayout445.xml"/><Relationship Id="rId16" Type="http://schemas.openxmlformats.org/officeDocument/2006/relationships/slideLayout" Target="../slideLayouts/slideLayout459.xml"/><Relationship Id="rId1" Type="http://schemas.openxmlformats.org/officeDocument/2006/relationships/slideLayout" Target="../slideLayouts/slideLayout444.xml"/><Relationship Id="rId6" Type="http://schemas.openxmlformats.org/officeDocument/2006/relationships/slideLayout" Target="../slideLayouts/slideLayout449.xml"/><Relationship Id="rId11" Type="http://schemas.openxmlformats.org/officeDocument/2006/relationships/slideLayout" Target="../slideLayouts/slideLayout454.xml"/><Relationship Id="rId5" Type="http://schemas.openxmlformats.org/officeDocument/2006/relationships/slideLayout" Target="../slideLayouts/slideLayout448.xml"/><Relationship Id="rId15" Type="http://schemas.openxmlformats.org/officeDocument/2006/relationships/slideLayout" Target="../slideLayouts/slideLayout458.xml"/><Relationship Id="rId10" Type="http://schemas.openxmlformats.org/officeDocument/2006/relationships/slideLayout" Target="../slideLayouts/slideLayout453.xml"/><Relationship Id="rId4" Type="http://schemas.openxmlformats.org/officeDocument/2006/relationships/slideLayout" Target="../slideLayouts/slideLayout447.xml"/><Relationship Id="rId9" Type="http://schemas.openxmlformats.org/officeDocument/2006/relationships/slideLayout" Target="../slideLayouts/slideLayout452.xml"/><Relationship Id="rId14" Type="http://schemas.openxmlformats.org/officeDocument/2006/relationships/slideLayout" Target="../slideLayouts/slideLayout45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7.xml"/><Relationship Id="rId13" Type="http://schemas.openxmlformats.org/officeDocument/2006/relationships/slideLayout" Target="../slideLayouts/slideLayout472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6.xml"/><Relationship Id="rId12" Type="http://schemas.openxmlformats.org/officeDocument/2006/relationships/slideLayout" Target="../slideLayouts/slideLayout471.xml"/><Relationship Id="rId17" Type="http://schemas.openxmlformats.org/officeDocument/2006/relationships/theme" Target="../theme/theme30.xml"/><Relationship Id="rId2" Type="http://schemas.openxmlformats.org/officeDocument/2006/relationships/slideLayout" Target="../slideLayouts/slideLayout461.xml"/><Relationship Id="rId16" Type="http://schemas.openxmlformats.org/officeDocument/2006/relationships/slideLayout" Target="../slideLayouts/slideLayout475.xml"/><Relationship Id="rId1" Type="http://schemas.openxmlformats.org/officeDocument/2006/relationships/slideLayout" Target="../slideLayouts/slideLayout460.xml"/><Relationship Id="rId6" Type="http://schemas.openxmlformats.org/officeDocument/2006/relationships/slideLayout" Target="../slideLayouts/slideLayout465.xml"/><Relationship Id="rId11" Type="http://schemas.openxmlformats.org/officeDocument/2006/relationships/slideLayout" Target="../slideLayouts/slideLayout470.xml"/><Relationship Id="rId5" Type="http://schemas.openxmlformats.org/officeDocument/2006/relationships/slideLayout" Target="../slideLayouts/slideLayout464.xml"/><Relationship Id="rId15" Type="http://schemas.openxmlformats.org/officeDocument/2006/relationships/slideLayout" Target="../slideLayouts/slideLayout474.xml"/><Relationship Id="rId10" Type="http://schemas.openxmlformats.org/officeDocument/2006/relationships/slideLayout" Target="../slideLayouts/slideLayout469.xml"/><Relationship Id="rId4" Type="http://schemas.openxmlformats.org/officeDocument/2006/relationships/slideLayout" Target="../slideLayouts/slideLayout463.xml"/><Relationship Id="rId9" Type="http://schemas.openxmlformats.org/officeDocument/2006/relationships/slideLayout" Target="../slideLayouts/slideLayout468.xml"/><Relationship Id="rId14" Type="http://schemas.openxmlformats.org/officeDocument/2006/relationships/slideLayout" Target="../slideLayouts/slideLayout473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3.xml"/><Relationship Id="rId13" Type="http://schemas.openxmlformats.org/officeDocument/2006/relationships/slideLayout" Target="../slideLayouts/slideLayout488.xml"/><Relationship Id="rId18" Type="http://schemas.openxmlformats.org/officeDocument/2006/relationships/theme" Target="../theme/theme31.xml"/><Relationship Id="rId3" Type="http://schemas.openxmlformats.org/officeDocument/2006/relationships/slideLayout" Target="../slideLayouts/slideLayout478.xml"/><Relationship Id="rId7" Type="http://schemas.openxmlformats.org/officeDocument/2006/relationships/slideLayout" Target="../slideLayouts/slideLayout482.xml"/><Relationship Id="rId12" Type="http://schemas.openxmlformats.org/officeDocument/2006/relationships/slideLayout" Target="../slideLayouts/slideLayout487.xml"/><Relationship Id="rId17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77.xml"/><Relationship Id="rId16" Type="http://schemas.openxmlformats.org/officeDocument/2006/relationships/slideLayout" Target="../slideLayouts/slideLayout491.xml"/><Relationship Id="rId1" Type="http://schemas.openxmlformats.org/officeDocument/2006/relationships/slideLayout" Target="../slideLayouts/slideLayout476.xml"/><Relationship Id="rId6" Type="http://schemas.openxmlformats.org/officeDocument/2006/relationships/slideLayout" Target="../slideLayouts/slideLayout481.xml"/><Relationship Id="rId11" Type="http://schemas.openxmlformats.org/officeDocument/2006/relationships/slideLayout" Target="../slideLayouts/slideLayout486.xml"/><Relationship Id="rId5" Type="http://schemas.openxmlformats.org/officeDocument/2006/relationships/slideLayout" Target="../slideLayouts/slideLayout480.xml"/><Relationship Id="rId15" Type="http://schemas.openxmlformats.org/officeDocument/2006/relationships/slideLayout" Target="../slideLayouts/slideLayout490.xml"/><Relationship Id="rId10" Type="http://schemas.openxmlformats.org/officeDocument/2006/relationships/slideLayout" Target="../slideLayouts/slideLayout48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79.xml"/><Relationship Id="rId9" Type="http://schemas.openxmlformats.org/officeDocument/2006/relationships/slideLayout" Target="../slideLayouts/slideLayout484.xml"/><Relationship Id="rId14" Type="http://schemas.openxmlformats.org/officeDocument/2006/relationships/slideLayout" Target="../slideLayouts/slideLayout48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6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E8B4A-BD09-422C-B02E-61BB5BCC79D4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FA6B7-CBED-49C7-BA3D-B262F3ED2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501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8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0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9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79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2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14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  <p:sldLayoutId id="214748389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13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43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8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6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8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9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4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  <p:sldLayoutId id="2147483998" r:id="rId15"/>
    <p:sldLayoutId id="214748399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0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  <p:sldLayoutId id="2147484015" r:id="rId15"/>
    <p:sldLayoutId id="214748401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4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9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6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  <p:sldLayoutId id="2147484063" r:id="rId12"/>
    <p:sldLayoutId id="2147484064" r:id="rId13"/>
    <p:sldLayoutId id="2147484065" r:id="rId14"/>
    <p:sldLayoutId id="2147484066" r:id="rId15"/>
    <p:sldLayoutId id="214748406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  <p:sldLayoutId id="2147484080" r:id="rId12"/>
    <p:sldLayoutId id="2147484081" r:id="rId13"/>
    <p:sldLayoutId id="2147484082" r:id="rId14"/>
    <p:sldLayoutId id="2147484083" r:id="rId15"/>
    <p:sldLayoutId id="21474840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8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1" r:id="rId6"/>
    <p:sldLayoutId id="2147484092" r:id="rId7"/>
    <p:sldLayoutId id="2147484093" r:id="rId8"/>
    <p:sldLayoutId id="2147484094" r:id="rId9"/>
    <p:sldLayoutId id="2147484095" r:id="rId10"/>
    <p:sldLayoutId id="2147484096" r:id="rId11"/>
    <p:sldLayoutId id="2147484097" r:id="rId12"/>
    <p:sldLayoutId id="2147484098" r:id="rId13"/>
    <p:sldLayoutId id="2147484099" r:id="rId14"/>
    <p:sldLayoutId id="2147484100" r:id="rId15"/>
    <p:sldLayoutId id="214748410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47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  <p:sldLayoutId id="2147484115" r:id="rId13"/>
    <p:sldLayoutId id="2147484116" r:id="rId14"/>
    <p:sldLayoutId id="2147484117" r:id="rId15"/>
    <p:sldLayoutId id="2147484118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2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  <p:sldLayoutId id="2147484124" r:id="rId5"/>
    <p:sldLayoutId id="2147484125" r:id="rId6"/>
    <p:sldLayoutId id="2147484126" r:id="rId7"/>
    <p:sldLayoutId id="2147484127" r:id="rId8"/>
    <p:sldLayoutId id="2147484128" r:id="rId9"/>
    <p:sldLayoutId id="2147484129" r:id="rId10"/>
    <p:sldLayoutId id="2147484130" r:id="rId11"/>
    <p:sldLayoutId id="2147484131" r:id="rId12"/>
    <p:sldLayoutId id="2147484132" r:id="rId13"/>
    <p:sldLayoutId id="2147484133" r:id="rId14"/>
    <p:sldLayoutId id="2147484134" r:id="rId15"/>
    <p:sldLayoutId id="214748413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38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  <p:sldLayoutId id="2147484148" r:id="rId12"/>
    <p:sldLayoutId id="2147484149" r:id="rId13"/>
    <p:sldLayoutId id="2147484150" r:id="rId14"/>
    <p:sldLayoutId id="2147484151" r:id="rId15"/>
    <p:sldLayoutId id="2147484152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70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  <p:sldLayoutId id="2147484165" r:id="rId12"/>
    <p:sldLayoutId id="2147484166" r:id="rId13"/>
    <p:sldLayoutId id="2147484167" r:id="rId14"/>
    <p:sldLayoutId id="2147484168" r:id="rId15"/>
    <p:sldLayoutId id="2147484169" r:id="rId16"/>
    <p:sldLayoutId id="214748417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3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08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4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6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46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113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CB4E153-D1A8-4742-B9E1-8C3677B09190}" type="datetimeFigureOut">
              <a:rPr lang="en-US" smtClean="0">
                <a:solidFill>
                  <a:srgbClr val="0C1938"/>
                </a:solidFill>
              </a:rPr>
              <a:pPr/>
              <a:t>7/21/2020</a:t>
            </a:fld>
            <a:endParaRPr lang="en-US">
              <a:solidFill>
                <a:srgbClr val="0C193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49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>
              <a:solidFill>
                <a:srgbClr val="0C1938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2687" y="6049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C0D2BFD-67D9-3D46-AF5A-F0A3088F6DF5}" type="slidenum">
              <a:rPr lang="en-US" smtClean="0">
                <a:solidFill>
                  <a:srgbClr val="0C1938"/>
                </a:solidFill>
              </a:rPr>
              <a:pPr/>
              <a:t>‹#›</a:t>
            </a:fld>
            <a:endParaRPr lang="en-US">
              <a:solidFill>
                <a:srgbClr val="0C19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7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7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7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0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0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8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8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1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1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8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81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8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82.xml"/><Relationship Id="rId4" Type="http://schemas.openxmlformats.org/officeDocument/2006/relationships/image" Target="../media/image3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8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8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8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8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8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8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resources/cheatshee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83.xml"/><Relationship Id="rId4" Type="http://schemas.openxmlformats.org/officeDocument/2006/relationships/hyperlink" Target="http://r4ds.had.co.nz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angoTheCat" TargetMode="External"/><Relationship Id="rId7" Type="http://schemas.openxmlformats.org/officeDocument/2006/relationships/hyperlink" Target="https://www.google.com/maps/place/Mango+Solutions+(London+Office)/@51.5128883,-0.0789935,17z/data=!3m1!4b1!4m5!3m4!1s0x48761b4dc46d9cdf:0x3abf1eec39ac3770!8m2!3d51.5128883!4d-0.076804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92.xml"/><Relationship Id="rId6" Type="http://schemas.openxmlformats.org/officeDocument/2006/relationships/hyperlink" Target="https://www.google.com/maps/place/Mango+Solutions/@51.4477384,-2.1447986,17z/data=!3m1!4b1!4m5!3m4!1s0x48717b04a1c987f7:0x848588b12017bc36!8m2!3d51.4477384!4d-2.1426099" TargetMode="External"/><Relationship Id="rId5" Type="http://schemas.openxmlformats.org/officeDocument/2006/relationships/hyperlink" Target="mailto:info@mango-solutions.com?subject=Information%20request" TargetMode="External"/><Relationship Id="rId4" Type="http://schemas.openxmlformats.org/officeDocument/2006/relationships/hyperlink" Target="https://www.mango-solution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59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540000"/>
            <a:ext cx="1620000" cy="3888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048B719-725B-4BAE-A5CF-0C9D4934BCCD}"/>
              </a:ext>
            </a:extLst>
          </p:cNvPr>
          <p:cNvSpPr txBox="1">
            <a:spLocks/>
          </p:cNvSpPr>
          <p:nvPr/>
        </p:nvSpPr>
        <p:spPr>
          <a:xfrm>
            <a:off x="801705" y="3749504"/>
            <a:ext cx="2119086" cy="599848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Andrew Little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Joe Russell</a:t>
            </a:r>
            <a:endParaRPr lang="en-GB" sz="1800" b="1" dirty="0">
              <a:solidFill>
                <a:schemeClr val="accent5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5EA88F-FE63-4907-B0F3-105AEB1D0BDB}"/>
              </a:ext>
            </a:extLst>
          </p:cNvPr>
          <p:cNvSpPr txBox="1">
            <a:spLocks/>
          </p:cNvSpPr>
          <p:nvPr/>
        </p:nvSpPr>
        <p:spPr>
          <a:xfrm>
            <a:off x="801705" y="3119432"/>
            <a:ext cx="5339036" cy="599848"/>
          </a:xfrm>
          <a:prstGeom prst="rect">
            <a:avLst/>
          </a:prstGeom>
          <a:effectLst>
            <a:outerShdw blurRad="88900" dist="127000" dir="2700000" algn="tl" rotWithShape="0">
              <a:schemeClr val="tx1">
                <a:alpha val="40000"/>
              </a:scheme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Tour of the </a:t>
            </a:r>
            <a:r>
              <a:rPr lang="en-US" sz="4000" b="1" dirty="0" err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Tidyverse</a:t>
            </a:r>
            <a:endParaRPr lang="en-US" sz="4000" b="1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9EA4BC-625B-4AD8-A2B6-A45AB733F003}"/>
              </a:ext>
            </a:extLst>
          </p:cNvPr>
          <p:cNvSpPr txBox="1">
            <a:spLocks/>
          </p:cNvSpPr>
          <p:nvPr/>
        </p:nvSpPr>
        <p:spPr>
          <a:xfrm>
            <a:off x="0" y="-1243117"/>
            <a:ext cx="5534526" cy="8447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Front slide option 2 </a:t>
            </a:r>
            <a:r>
              <a:rPr lang="en-GB" sz="1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– Static – can’t be changed</a:t>
            </a:r>
          </a:p>
        </p:txBody>
      </p:sp>
    </p:spTree>
    <p:extLst>
      <p:ext uri="{BB962C8B-B14F-4D97-AF65-F5344CB8AC3E}">
        <p14:creationId xmlns:p14="http://schemas.microsoft.com/office/powerpoint/2010/main" val="2445856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DCC593-93A8-8647-9AF3-724C010F6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9" y="0"/>
            <a:ext cx="11751751" cy="68613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F730AB-2062-FF49-8E05-EEA4F27D1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8" y="0"/>
            <a:ext cx="12199118" cy="686200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075D90-1DF5-488E-BB92-E74E47402587}"/>
              </a:ext>
            </a:extLst>
          </p:cNvPr>
          <p:cNvSpPr txBox="1">
            <a:spLocks/>
          </p:cNvSpPr>
          <p:nvPr/>
        </p:nvSpPr>
        <p:spPr>
          <a:xfrm>
            <a:off x="-1" y="-1148048"/>
            <a:ext cx="6056851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300" b="1" dirty="0">
              <a:solidFill>
                <a:srgbClr val="0C1938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8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Section title </a:t>
            </a:r>
            <a:r>
              <a:rPr lang="en-GB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– Flat colour – Image sent to back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30B5846-D686-524C-B028-D57F158008CC}"/>
              </a:ext>
            </a:extLst>
          </p:cNvPr>
          <p:cNvSpPr txBox="1">
            <a:spLocks/>
          </p:cNvSpPr>
          <p:nvPr/>
        </p:nvSpPr>
        <p:spPr>
          <a:xfrm>
            <a:off x="1079999" y="4071371"/>
            <a:ext cx="7443027" cy="599848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 sz="40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Dive Into The Packages</a:t>
            </a:r>
            <a:endParaRPr lang="en-US" sz="4000" b="1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73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FFE977-021D-1C4E-B4DA-DF8470B15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6" cy="36359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627894" y="-120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 not move logo position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8554" y="-102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 image slides, colour logo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270000" y="1777194"/>
            <a:ext cx="9663200" cy="3942886"/>
            <a:chOff x="537327" y="2681434"/>
            <a:chExt cx="8295587" cy="3058468"/>
          </a:xfrm>
        </p:grpSpPr>
        <p:sp>
          <p:nvSpPr>
            <p:cNvPr id="41" name="Rectangle: Rounded Corners 2"/>
            <p:cNvSpPr/>
            <p:nvPr/>
          </p:nvSpPr>
          <p:spPr>
            <a:xfrm>
              <a:off x="650449" y="3712420"/>
              <a:ext cx="886119" cy="400110"/>
            </a:xfrm>
            <a:prstGeom prst="roundRect">
              <a:avLst/>
            </a:prstGeom>
            <a:solidFill>
              <a:srgbClr val="F79646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537327" y="2681434"/>
              <a:ext cx="8295587" cy="3058468"/>
              <a:chOff x="301658" y="1611984"/>
              <a:chExt cx="8295587" cy="3058468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405353" y="2658359"/>
                <a:ext cx="8955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Import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971774" y="2658359"/>
                <a:ext cx="620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Tidy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640344" y="3466767"/>
                <a:ext cx="8861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Model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839147" y="2658359"/>
                <a:ext cx="16599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Communicate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274243" y="2658359"/>
                <a:ext cx="1366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Transform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557861" y="2100607"/>
                <a:ext cx="1126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Visualise</a:t>
                </a:r>
              </a:p>
            </p:txBody>
          </p:sp>
          <p:cxnSp>
            <p:nvCxnSpPr>
              <p:cNvPr id="49" name="Straight Arrow Connector 48"/>
              <p:cNvCxnSpPr>
                <a:cxnSpLocks/>
                <a:stCxn id="43" idx="3"/>
                <a:endCxn id="44" idx="1"/>
              </p:cNvCxnSpPr>
              <p:nvPr/>
            </p:nvCxnSpPr>
            <p:spPr>
              <a:xfrm>
                <a:off x="1300899" y="2858414"/>
                <a:ext cx="670875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0" name="Straight Arrow Connector 49"/>
              <p:cNvCxnSpPr>
                <a:cxnSpLocks/>
                <a:stCxn id="44" idx="3"/>
                <a:endCxn id="47" idx="1"/>
              </p:cNvCxnSpPr>
              <p:nvPr/>
            </p:nvCxnSpPr>
            <p:spPr>
              <a:xfrm>
                <a:off x="2592372" y="2858414"/>
                <a:ext cx="681871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1" name="Connector: Curved 22"/>
              <p:cNvCxnSpPr>
                <a:cxnSpLocks/>
                <a:stCxn id="47" idx="0"/>
                <a:endCxn id="48" idx="1"/>
              </p:cNvCxnSpPr>
              <p:nvPr/>
            </p:nvCxnSpPr>
            <p:spPr>
              <a:xfrm rot="5400000" flipH="1" flipV="1">
                <a:off x="4078729" y="2179228"/>
                <a:ext cx="357697" cy="600567"/>
              </a:xfrm>
              <a:prstGeom prst="curvedConnector2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2" name="Connector: Curved 24"/>
              <p:cNvCxnSpPr>
                <a:cxnSpLocks/>
                <a:stCxn id="48" idx="3"/>
                <a:endCxn id="45" idx="3"/>
              </p:cNvCxnSpPr>
              <p:nvPr/>
            </p:nvCxnSpPr>
            <p:spPr>
              <a:xfrm flipH="1">
                <a:off x="5526463" y="2300662"/>
                <a:ext cx="157900" cy="1366160"/>
              </a:xfrm>
              <a:prstGeom prst="curvedConnector3">
                <a:avLst>
                  <a:gd name="adj1" fmla="val -144775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3" name="Connector: Curved 26"/>
              <p:cNvCxnSpPr>
                <a:cxnSpLocks/>
                <a:stCxn id="45" idx="1"/>
                <a:endCxn id="47" idx="2"/>
              </p:cNvCxnSpPr>
              <p:nvPr/>
            </p:nvCxnSpPr>
            <p:spPr>
              <a:xfrm rot="10800000">
                <a:off x="3957294" y="3058470"/>
                <a:ext cx="683050" cy="608353"/>
              </a:xfrm>
              <a:prstGeom prst="curvedConnector2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4" name="Straight Arrow Connector 53"/>
              <p:cNvCxnSpPr>
                <a:cxnSpLocks/>
                <a:endCxn id="46" idx="1"/>
              </p:cNvCxnSpPr>
              <p:nvPr/>
            </p:nvCxnSpPr>
            <p:spPr>
              <a:xfrm>
                <a:off x="6174557" y="2843025"/>
                <a:ext cx="664590" cy="15389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55" name="Rectangle: Rounded Corners 34"/>
              <p:cNvSpPr/>
              <p:nvPr/>
            </p:nvSpPr>
            <p:spPr>
              <a:xfrm>
                <a:off x="301658" y="1611984"/>
                <a:ext cx="8295587" cy="2667785"/>
              </a:xfrm>
              <a:prstGeom prst="roundRect">
                <a:avLst>
                  <a:gd name="adj" fmla="val 7126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20511" y="4270342"/>
                <a:ext cx="11987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Program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63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GB" sz="1800" b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3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15629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Import</a:t>
            </a:r>
          </a:p>
        </p:txBody>
      </p:sp>
      <p:sp>
        <p:nvSpPr>
          <p:cNvPr id="4" name="Rectangle 3"/>
          <p:cNvSpPr/>
          <p:nvPr/>
        </p:nvSpPr>
        <p:spPr>
          <a:xfrm>
            <a:off x="1080000" y="2160000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readr</a:t>
            </a: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haven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httr</a:t>
            </a: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jsonlite</a:t>
            </a: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readxl</a:t>
            </a: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rvest</a:t>
            </a: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xml2</a:t>
            </a:r>
          </a:p>
        </p:txBody>
      </p:sp>
    </p:spTree>
    <p:extLst>
      <p:ext uri="{BB962C8B-B14F-4D97-AF65-F5344CB8AC3E}">
        <p14:creationId xmlns:p14="http://schemas.microsoft.com/office/powerpoint/2010/main" val="32328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b="1" dirty="0">
              <a:latin typeface="Courier New" panose="02070309020205020404" pitchFamily="49" charset="0"/>
              <a:ea typeface="Open Sans Light" panose="020B03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529689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Importing Tabular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1080000" y="2413338"/>
            <a:ext cx="100156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(“path/to/file.csv”)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Other variants: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read_tsv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read_delim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Logos - R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687" y="3304622"/>
            <a:ext cx="2143943" cy="248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72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b="1" dirty="0">
              <a:solidFill>
                <a:srgbClr val="0C1938"/>
              </a:solidFill>
              <a:latin typeface="Courier New" panose="02070309020205020404" pitchFamily="49" charset="0"/>
              <a:ea typeface="Open Sans Light" panose="020B03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697979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Importing Data from MS Excel:</a:t>
            </a:r>
          </a:p>
        </p:txBody>
      </p:sp>
      <p:sp>
        <p:nvSpPr>
          <p:cNvPr id="4" name="Rectangle 3"/>
          <p:cNvSpPr/>
          <p:nvPr/>
        </p:nvSpPr>
        <p:spPr>
          <a:xfrm>
            <a:off x="1080000" y="2413338"/>
            <a:ext cx="100156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 the </a:t>
            </a:r>
            <a:r>
              <a:rPr lang="en-US" sz="2400" b="1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readxl</a:t>
            </a: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package</a:t>
            </a:r>
          </a:p>
          <a:p>
            <a:endParaRPr lang="en-US" sz="2400" dirty="0">
              <a:solidFill>
                <a:srgbClr val="0C193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read_excel</a:t>
            </a:r>
            <a:r>
              <a:rPr lang="en-US" sz="24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(“path/to/file.xlsx”,</a:t>
            </a:r>
          </a:p>
          <a:p>
            <a:r>
              <a:rPr lang="en-US" sz="24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sheet = “sheet 1”)		</a:t>
            </a:r>
          </a:p>
        </p:txBody>
      </p:sp>
      <p:pic>
        <p:nvPicPr>
          <p:cNvPr id="2050" name="Picture 2" descr="Logos - R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894" y="3439086"/>
            <a:ext cx="2021736" cy="234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96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>
            <a:extLst>
              <a:ext uri="{FF2B5EF4-FFF2-40B4-BE49-F238E27FC236}">
                <a16:creationId xmlns:a16="http://schemas.microsoft.com/office/drawing/2014/main" id="{09E27A3B-0AE3-794A-A24D-033A51F63D19}"/>
              </a:ext>
            </a:extLst>
          </p:cNvPr>
          <p:cNvSpPr/>
          <p:nvPr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37236D-929A-B34E-A5DB-2D2A20831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0"/>
          <a:stretch/>
        </p:blipFill>
        <p:spPr>
          <a:xfrm>
            <a:off x="5695200" y="359999"/>
            <a:ext cx="6138000" cy="6137999"/>
          </a:xfrm>
          <a:prstGeom prst="round1Rect">
            <a:avLst>
              <a:gd name="adj" fmla="val 0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F7432B-D6F9-834F-9607-87D5D4A91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5D96FC-F944-614B-B9A4-1338C700E335}"/>
              </a:ext>
            </a:extLst>
          </p:cNvPr>
          <p:cNvSpPr txBox="1"/>
          <p:nvPr/>
        </p:nvSpPr>
        <p:spPr>
          <a:xfrm>
            <a:off x="1080000" y="1080000"/>
            <a:ext cx="27587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Other cases</a:t>
            </a:r>
            <a:endParaRPr lang="en-US" sz="4000" b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211628-2CC5-944D-AE92-DF9FEA3F73FD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4060411" cy="33181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 haven for </a:t>
            </a:r>
            <a:r>
              <a:rPr lang="en-US" sz="2400" b="1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spss</a:t>
            </a:r>
            <a:r>
              <a:rPr lang="en-US" sz="2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/</a:t>
            </a:r>
            <a:r>
              <a:rPr lang="en-US" sz="2400" b="1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sas</a:t>
            </a: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data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US" sz="2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 xml2 for </a:t>
            </a:r>
            <a:r>
              <a:rPr lang="en-US" sz="2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xml</a:t>
            </a: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files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US" sz="2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US" sz="2400" b="1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jsonlite</a:t>
            </a: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for </a:t>
            </a:r>
            <a:r>
              <a:rPr lang="en-US" sz="2400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json</a:t>
            </a: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files</a:t>
            </a:r>
            <a:endParaRPr lang="en-GB" sz="18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54E206-115F-4266-B734-7694197F8810}"/>
              </a:ext>
            </a:extLst>
          </p:cNvPr>
          <p:cNvSpPr txBox="1">
            <a:spLocks/>
          </p:cNvSpPr>
          <p:nvPr/>
        </p:nvSpPr>
        <p:spPr>
          <a:xfrm>
            <a:off x="0" y="-844759"/>
            <a:ext cx="3200400" cy="844759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300" dirty="0">
                <a:solidFill>
                  <a:srgbClr val="0C1938"/>
                </a:solidFill>
              </a:rPr>
              <a:t>Content slide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300" dirty="0">
                <a:solidFill>
                  <a:srgbClr val="0C1938"/>
                </a:solidFill>
              </a:rPr>
              <a:t>Image to right  - Squared off / Coloured M logo</a:t>
            </a:r>
          </a:p>
        </p:txBody>
      </p:sp>
    </p:spTree>
    <p:extLst>
      <p:ext uri="{BB962C8B-B14F-4D97-AF65-F5344CB8AC3E}">
        <p14:creationId xmlns:p14="http://schemas.microsoft.com/office/powerpoint/2010/main" val="364605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05E28-4474-824A-A329-D858D67F4DEC}"/>
              </a:ext>
            </a:extLst>
          </p:cNvPr>
          <p:cNvSpPr txBox="1"/>
          <p:nvPr/>
        </p:nvSpPr>
        <p:spPr>
          <a:xfrm>
            <a:off x="1080000" y="1080000"/>
            <a:ext cx="200728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40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Exercise!</a:t>
            </a:r>
            <a:endParaRPr lang="en-US" sz="4000" b="1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36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 in the uni_results.csv using the appropriate package </a:t>
            </a:r>
            <a:r>
              <a:rPr lang="en-US" sz="3600" b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 function.</a:t>
            </a:r>
            <a:endParaRPr lang="en-GB" sz="3600" b="1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77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FFE977-021D-1C4E-B4DA-DF8470B15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6" cy="36359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627894" y="-120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 not move logo position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8554" y="-102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 image slides, colour logo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270" y="1798324"/>
            <a:ext cx="9753930" cy="370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4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24F904-6975-1840-842D-FE88C8216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9" y="0"/>
            <a:ext cx="11751751" cy="6861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C562B2-FD9D-594F-9A8F-703405C18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8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73703-1E0C-3E46-A5D8-9A0A820BA54A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4533621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800" b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B4CC4-E2E0-D84B-AC8C-1FD0CD10CB20}"/>
              </a:ext>
            </a:extLst>
          </p:cNvPr>
          <p:cNvSpPr txBox="1"/>
          <p:nvPr/>
        </p:nvSpPr>
        <p:spPr>
          <a:xfrm>
            <a:off x="1080000" y="1080000"/>
            <a:ext cx="92813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Tidy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0ADDA1-73B3-4C56-B3CB-551003D582C4}"/>
              </a:ext>
            </a:extLst>
          </p:cNvPr>
          <p:cNvSpPr txBox="1">
            <a:spLocks/>
          </p:cNvSpPr>
          <p:nvPr/>
        </p:nvSpPr>
        <p:spPr>
          <a:xfrm>
            <a:off x="-1" y="-962379"/>
            <a:ext cx="4010025" cy="8447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Content slide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Image to right (sent to back)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5406" y="1868129"/>
            <a:ext cx="3559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endParaRPr lang="en-GB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</a:t>
            </a:r>
            <a:r>
              <a:rPr lang="en-US" sz="2400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tibble</a:t>
            </a: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is an updated data frame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 be created using the </a:t>
            </a:r>
            <a:r>
              <a:rPr lang="en-US" sz="1800" b="1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tibble</a:t>
            </a:r>
            <a:r>
              <a:rPr lang="en-US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package</a:t>
            </a:r>
            <a:endParaRPr lang="en-GB" sz="18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Extra features: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Only prints top 10 rows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Doesn’t create row names – removes them if they’re already there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Character columns not converted to factor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Often created without you </a:t>
            </a:r>
            <a:r>
              <a:rPr lang="en-US" sz="2400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realising</a:t>
            </a: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15164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tibble</a:t>
            </a:r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</a:p>
        </p:txBody>
      </p:sp>
      <p:pic>
        <p:nvPicPr>
          <p:cNvPr id="3076" name="Picture 4" descr="Logos - R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379" y="1080000"/>
            <a:ext cx="1954251" cy="22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46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2092410" y="2160000"/>
            <a:ext cx="9003219" cy="101599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the </a:t>
            </a:r>
            <a:r>
              <a:rPr lang="en-GB" b="1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tidyverse</a:t>
            </a:r>
            <a:r>
              <a:rPr lang="en-GB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is &amp; why bother using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429790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This Workshop, you’ll learn….</a:t>
            </a:r>
          </a:p>
        </p:txBody>
      </p:sp>
      <p:sp>
        <p:nvSpPr>
          <p:cNvPr id="4" name="Round Diagonal Corner Rectangle 1">
            <a:extLst>
              <a:ext uri="{FF2B5EF4-FFF2-40B4-BE49-F238E27FC236}">
                <a16:creationId xmlns:a16="http://schemas.microsoft.com/office/drawing/2014/main" id="{E858EC35-A169-47FB-91F8-39718C3CC037}"/>
              </a:ext>
            </a:extLst>
          </p:cNvPr>
          <p:cNvSpPr/>
          <p:nvPr/>
        </p:nvSpPr>
        <p:spPr>
          <a:xfrm>
            <a:off x="1107729" y="2160000"/>
            <a:ext cx="781752" cy="1015995"/>
          </a:xfrm>
          <a:prstGeom prst="round2DiagRect">
            <a:avLst>
              <a:gd name="adj1" fmla="val 12168"/>
              <a:gd name="adj2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Diagonal Corner Rectangle 1">
            <a:extLst>
              <a:ext uri="{FF2B5EF4-FFF2-40B4-BE49-F238E27FC236}">
                <a16:creationId xmlns:a16="http://schemas.microsoft.com/office/drawing/2014/main" id="{1C27FA39-6CC8-4D33-B3A6-35A28F676E2D}"/>
              </a:ext>
            </a:extLst>
          </p:cNvPr>
          <p:cNvSpPr/>
          <p:nvPr/>
        </p:nvSpPr>
        <p:spPr>
          <a:xfrm>
            <a:off x="1096371" y="3249955"/>
            <a:ext cx="781752" cy="869657"/>
          </a:xfrm>
          <a:prstGeom prst="round2Diag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Round Diagonal Corner Rectangle 1">
            <a:extLst>
              <a:ext uri="{FF2B5EF4-FFF2-40B4-BE49-F238E27FC236}">
                <a16:creationId xmlns:a16="http://schemas.microsoft.com/office/drawing/2014/main" id="{8EB0CF42-AA38-42DB-979C-7B5C3FCF12FA}"/>
              </a:ext>
            </a:extLst>
          </p:cNvPr>
          <p:cNvSpPr/>
          <p:nvPr/>
        </p:nvSpPr>
        <p:spPr>
          <a:xfrm>
            <a:off x="1091702" y="4189258"/>
            <a:ext cx="781752" cy="1018364"/>
          </a:xfrm>
          <a:prstGeom prst="round2DiagRect">
            <a:avLst>
              <a:gd name="adj1" fmla="val 25866"/>
              <a:gd name="adj2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EA1D9E-B754-4771-BDF1-E6CB6E5588E9}"/>
              </a:ext>
            </a:extLst>
          </p:cNvPr>
          <p:cNvSpPr txBox="1">
            <a:spLocks/>
          </p:cNvSpPr>
          <p:nvPr/>
        </p:nvSpPr>
        <p:spPr>
          <a:xfrm>
            <a:off x="2092410" y="3221082"/>
            <a:ext cx="9003219" cy="6343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tools are available in the </a:t>
            </a:r>
            <a:r>
              <a:rPr lang="en-GB" b="1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tidyverse</a:t>
            </a:r>
            <a:endParaRPr lang="en-GB" b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3CF6CF-BB6E-4032-AB30-EE53057886E5}"/>
              </a:ext>
            </a:extLst>
          </p:cNvPr>
          <p:cNvSpPr txBox="1">
            <a:spLocks/>
          </p:cNvSpPr>
          <p:nvPr/>
        </p:nvSpPr>
        <p:spPr>
          <a:xfrm>
            <a:off x="2092410" y="4247010"/>
            <a:ext cx="9003219" cy="416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brief overview of core functionality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B9EA4BC-625B-4AD8-A2B6-A45AB733F003}"/>
              </a:ext>
            </a:extLst>
          </p:cNvPr>
          <p:cNvSpPr txBox="1">
            <a:spLocks/>
          </p:cNvSpPr>
          <p:nvPr/>
        </p:nvSpPr>
        <p:spPr>
          <a:xfrm>
            <a:off x="-1" y="-1243117"/>
            <a:ext cx="8282763" cy="8447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8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8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Agenda slide – orange block heights represents time spent on each section</a:t>
            </a:r>
            <a:endParaRPr lang="en-GB" sz="18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28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glimpse</a:t>
            </a:r>
            <a:r>
              <a:rPr lang="en-GB" sz="3200" dirty="0"/>
              <a:t> </a:t>
            </a:r>
            <a:r>
              <a:rPr lang="en-GB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– useful overview of data</a:t>
            </a:r>
          </a:p>
          <a:p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tribble</a:t>
            </a:r>
            <a:r>
              <a:rPr lang="en-GB" sz="3200" dirty="0"/>
              <a:t> </a:t>
            </a:r>
            <a:r>
              <a:rPr lang="en-GB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– creation of </a:t>
            </a:r>
            <a:r>
              <a:rPr lang="en-GB" sz="3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tibbles</a:t>
            </a:r>
            <a:endParaRPr lang="en-GB" sz="3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add_row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add_column</a:t>
            </a:r>
            <a:r>
              <a:rPr lang="en-GB" sz="3200" dirty="0"/>
              <a:t> </a:t>
            </a:r>
            <a:r>
              <a:rPr lang="en-GB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– helpful functions for adding elements to an existing </a:t>
            </a:r>
            <a:r>
              <a:rPr lang="en-GB" sz="3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tibble</a:t>
            </a:r>
            <a:endParaRPr lang="en-GB" sz="3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There are also a number of functions for converting </a:t>
            </a:r>
            <a:r>
              <a:rPr lang="en-GB" sz="3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rownames</a:t>
            </a:r>
            <a:r>
              <a:rPr lang="en-GB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if needed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370133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tibble</a:t>
            </a:r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functions </a:t>
            </a:r>
          </a:p>
        </p:txBody>
      </p:sp>
    </p:spTree>
    <p:extLst>
      <p:ext uri="{BB962C8B-B14F-4D97-AF65-F5344CB8AC3E}">
        <p14:creationId xmlns:p14="http://schemas.microsoft.com/office/powerpoint/2010/main" val="276217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years &lt;-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tribble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   ~Location, ~Year, ~Month, ~Day,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"Sydney", 2000, 9, 15,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"Athens", 2004, 8, 13,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"Beijing", 2008, 8, 8,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"London", 2012, 7, 27,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"Rio de Janeiro", 2016, 8, 5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 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603883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Creating a </a:t>
            </a:r>
            <a:r>
              <a:rPr lang="en-US" sz="4000" b="1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tibble</a:t>
            </a:r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Row-wise</a:t>
            </a:r>
          </a:p>
        </p:txBody>
      </p:sp>
    </p:spTree>
    <p:extLst>
      <p:ext uri="{BB962C8B-B14F-4D97-AF65-F5344CB8AC3E}">
        <p14:creationId xmlns:p14="http://schemas.microsoft.com/office/powerpoint/2010/main" val="33925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</a:t>
            </a:r>
            <a:r>
              <a:rPr lang="en-GB" sz="32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tidyverse</a:t>
            </a:r>
            <a:r>
              <a:rPr lang="en-GB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is designed to work with tidy data</a:t>
            </a:r>
          </a:p>
          <a:p>
            <a:r>
              <a:rPr lang="en-GB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single structure that is common to all of the packages</a:t>
            </a:r>
          </a:p>
          <a:p>
            <a:pPr lvl="1"/>
            <a:r>
              <a:rPr lang="en-GB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Makes it easy to move from manipulation to visualisation to modelling without changing the data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208390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Tidy data</a:t>
            </a:r>
          </a:p>
        </p:txBody>
      </p:sp>
    </p:spTree>
    <p:extLst>
      <p:ext uri="{BB962C8B-B14F-4D97-AF65-F5344CB8AC3E}">
        <p14:creationId xmlns:p14="http://schemas.microsoft.com/office/powerpoint/2010/main" val="5766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>
            <a:extLst>
              <a:ext uri="{FF2B5EF4-FFF2-40B4-BE49-F238E27FC236}">
                <a16:creationId xmlns:a16="http://schemas.microsoft.com/office/drawing/2014/main" id="{09E27A3B-0AE3-794A-A24D-033A51F63D19}"/>
              </a:ext>
            </a:extLst>
          </p:cNvPr>
          <p:cNvSpPr/>
          <p:nvPr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37236D-929A-B34E-A5DB-2D2A20831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0"/>
          <a:stretch/>
        </p:blipFill>
        <p:spPr>
          <a:xfrm>
            <a:off x="5695200" y="359999"/>
            <a:ext cx="6138000" cy="6137999"/>
          </a:xfrm>
          <a:prstGeom prst="round1Rect">
            <a:avLst>
              <a:gd name="adj" fmla="val 0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F7432B-D6F9-834F-9607-87D5D4A91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5D96FC-F944-614B-B9A4-1338C700E335}"/>
              </a:ext>
            </a:extLst>
          </p:cNvPr>
          <p:cNvSpPr txBox="1"/>
          <p:nvPr/>
        </p:nvSpPr>
        <p:spPr>
          <a:xfrm>
            <a:off x="818708" y="1080001"/>
            <a:ext cx="451918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Tidy Data Principles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211628-2CC5-944D-AE92-DF9FEA3F73FD}"/>
              </a:ext>
            </a:extLst>
          </p:cNvPr>
          <p:cNvSpPr txBox="1">
            <a:spLocks/>
          </p:cNvSpPr>
          <p:nvPr/>
        </p:nvSpPr>
        <p:spPr>
          <a:xfrm>
            <a:off x="818708" y="1904819"/>
            <a:ext cx="4060411" cy="33181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Each variable has its own column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Each observation has its own row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Each value has its own cell</a:t>
            </a:r>
            <a:endParaRPr lang="en-GB" sz="20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54E206-115F-4266-B734-7694197F8810}"/>
              </a:ext>
            </a:extLst>
          </p:cNvPr>
          <p:cNvSpPr txBox="1">
            <a:spLocks/>
          </p:cNvSpPr>
          <p:nvPr/>
        </p:nvSpPr>
        <p:spPr>
          <a:xfrm>
            <a:off x="0" y="-844759"/>
            <a:ext cx="3200400" cy="844759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300" dirty="0">
                <a:solidFill>
                  <a:srgbClr val="0C1938"/>
                </a:solidFill>
              </a:rPr>
              <a:t>Content slide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300" dirty="0">
                <a:solidFill>
                  <a:srgbClr val="0C1938"/>
                </a:solidFill>
              </a:rPr>
              <a:t>Image to right  - Squared off / Coloured M logo</a:t>
            </a:r>
          </a:p>
        </p:txBody>
      </p:sp>
    </p:spTree>
    <p:extLst>
      <p:ext uri="{BB962C8B-B14F-4D97-AF65-F5344CB8AC3E}">
        <p14:creationId xmlns:p14="http://schemas.microsoft.com/office/powerpoint/2010/main" val="18916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tidyr</a:t>
            </a: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is used to get our data to follow the tidy data principles. </a:t>
            </a:r>
            <a:endParaRPr lang="en-GB" sz="2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 err="1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pivot_longer</a:t>
            </a: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– used to gather multiple columns into 1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 err="1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pivot_wider</a:t>
            </a: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– used to spread a single column across multiple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separate</a:t>
            </a: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– separates a column into 2 columns</a:t>
            </a:r>
            <a:endParaRPr lang="en-GB" sz="2400" dirty="0">
              <a:solidFill>
                <a:srgbClr val="0C1938"/>
              </a:solidFill>
              <a:latin typeface="Courier New" panose="02070309020205020404" pitchFamily="49" charset="0"/>
              <a:ea typeface="Open Sans Light" panose="020B03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246061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Using </a:t>
            </a:r>
            <a:r>
              <a:rPr lang="en-US" sz="4000" b="1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tidyr</a:t>
            </a:r>
            <a:endParaRPr lang="en-US" sz="4000" b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41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24F904-6975-1840-842D-FE88C8216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9" y="0"/>
            <a:ext cx="11751751" cy="6861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C562B2-FD9D-594F-9A8F-703405C18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" y="-3309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73703-1E0C-3E46-A5D8-9A0A820BA54A}"/>
              </a:ext>
            </a:extLst>
          </p:cNvPr>
          <p:cNvSpPr txBox="1">
            <a:spLocks/>
          </p:cNvSpPr>
          <p:nvPr/>
        </p:nvSpPr>
        <p:spPr>
          <a:xfrm>
            <a:off x="1000125" y="2428726"/>
            <a:ext cx="4718965" cy="3625744"/>
          </a:xfrm>
          <a:prstGeom prst="rect">
            <a:avLst/>
          </a:prstGeom>
        </p:spPr>
        <p:txBody>
          <a:bodyPr lIns="0" tIns="0" rIns="0" bIns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dirty="0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summer &lt;- </a:t>
            </a:r>
            <a:r>
              <a:rPr lang="en-US" sz="2400" dirty="0" err="1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pivot_longer</a:t>
            </a:r>
            <a:r>
              <a:rPr lang="en-US" sz="2400" dirty="0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		  data = summer,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           cols = -Sports,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           </a:t>
            </a:r>
            <a:r>
              <a:rPr lang="en-US" sz="2400" dirty="0" err="1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names_to</a:t>
            </a:r>
            <a:r>
              <a:rPr lang="en-US" sz="2400" dirty="0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= 				"Location",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     	  </a:t>
            </a:r>
            <a:r>
              <a:rPr lang="en-US" sz="2400" dirty="0" err="1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values_to</a:t>
            </a:r>
            <a:r>
              <a:rPr lang="en-US" sz="2400" dirty="0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= 				"Funding")</a:t>
            </a:r>
            <a:endParaRPr lang="en-GB" sz="1800" dirty="0">
              <a:solidFill>
                <a:srgbClr val="0C1938"/>
              </a:solidFill>
              <a:latin typeface="Courier New" panose="02070309020205020404" pitchFamily="49" charset="0"/>
              <a:ea typeface="Open Sans Light" panose="020B03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B4CC4-E2E0-D84B-AC8C-1FD0CD10CB20}"/>
              </a:ext>
            </a:extLst>
          </p:cNvPr>
          <p:cNvSpPr txBox="1"/>
          <p:nvPr/>
        </p:nvSpPr>
        <p:spPr>
          <a:xfrm>
            <a:off x="1080000" y="1080000"/>
            <a:ext cx="4639090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Tidying the Olympic </a:t>
            </a:r>
          </a:p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0ADDA1-73B3-4C56-B3CB-551003D582C4}"/>
              </a:ext>
            </a:extLst>
          </p:cNvPr>
          <p:cNvSpPr txBox="1">
            <a:spLocks/>
          </p:cNvSpPr>
          <p:nvPr/>
        </p:nvSpPr>
        <p:spPr>
          <a:xfrm>
            <a:off x="-1" y="-962379"/>
            <a:ext cx="4010025" cy="8447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Content slide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Image to right (sent to back)</a:t>
            </a:r>
          </a:p>
        </p:txBody>
      </p:sp>
    </p:spTree>
    <p:extLst>
      <p:ext uri="{BB962C8B-B14F-4D97-AF65-F5344CB8AC3E}">
        <p14:creationId xmlns:p14="http://schemas.microsoft.com/office/powerpoint/2010/main" val="403027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647645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Working with Missing Values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80000" y="2010513"/>
            <a:ext cx="8937760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</a:pP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summer &lt;- </a:t>
            </a:r>
            <a:r>
              <a:rPr lang="en-GB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replace_na</a:t>
            </a: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(summer, </a:t>
            </a:r>
          </a:p>
          <a:p>
            <a:pPr lvl="0" defTabSz="457200">
              <a:spcBef>
                <a:spcPct val="20000"/>
              </a:spcBef>
            </a:pP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replace = list(Funding=0))</a:t>
            </a:r>
          </a:p>
        </p:txBody>
      </p:sp>
    </p:spTree>
    <p:extLst>
      <p:ext uri="{BB962C8B-B14F-4D97-AF65-F5344CB8AC3E}">
        <p14:creationId xmlns:p14="http://schemas.microsoft.com/office/powerpoint/2010/main" val="112175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05E28-4474-824A-A329-D858D67F4DEC}"/>
              </a:ext>
            </a:extLst>
          </p:cNvPr>
          <p:cNvSpPr txBox="1"/>
          <p:nvPr/>
        </p:nvSpPr>
        <p:spPr>
          <a:xfrm>
            <a:off x="1080000" y="1080000"/>
            <a:ext cx="200728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40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Exercise!</a:t>
            </a:r>
            <a:endParaRPr lang="en-US" sz="4000" b="1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36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Using the </a:t>
            </a:r>
            <a:r>
              <a:rPr lang="en-US" sz="3600" b="1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uni_results</a:t>
            </a:r>
            <a:r>
              <a:rPr lang="en-US" sz="36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data that you read in during the last exercise, transform the data so that there is only one column of test scores. (Use the </a:t>
            </a:r>
            <a:r>
              <a:rPr lang="en-US" sz="3600" b="1" dirty="0" err="1">
                <a:solidFill>
                  <a:srgbClr val="FFFFFF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pivot_longer</a:t>
            </a:r>
            <a:r>
              <a:rPr lang="en-US" sz="36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function)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GB" sz="3600" b="1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29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FFE977-021D-1C4E-B4DA-DF8470B15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200" y="720000"/>
            <a:ext cx="542686" cy="36359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627894" y="-120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 not move logo position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8554" y="-102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 image slides, colour logo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19" y="1668134"/>
            <a:ext cx="10574681" cy="402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9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24F904-6975-1840-842D-FE88C8216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9" y="0"/>
            <a:ext cx="11751751" cy="6861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C562B2-FD9D-594F-9A8F-703405C18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52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73703-1E0C-3E46-A5D8-9A0A820BA54A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4533621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800" b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B4CC4-E2E0-D84B-AC8C-1FD0CD10CB20}"/>
              </a:ext>
            </a:extLst>
          </p:cNvPr>
          <p:cNvSpPr txBox="1"/>
          <p:nvPr/>
        </p:nvSpPr>
        <p:spPr>
          <a:xfrm>
            <a:off x="1080000" y="1080000"/>
            <a:ext cx="23575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Transform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0ADDA1-73B3-4C56-B3CB-551003D582C4}"/>
              </a:ext>
            </a:extLst>
          </p:cNvPr>
          <p:cNvSpPr txBox="1">
            <a:spLocks/>
          </p:cNvSpPr>
          <p:nvPr/>
        </p:nvSpPr>
        <p:spPr>
          <a:xfrm>
            <a:off x="-1" y="-962379"/>
            <a:ext cx="4010025" cy="8447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Content slide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Image to right (sent to back)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680" y="1920240"/>
            <a:ext cx="46228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3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24F904-6975-1840-842D-FE88C8216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9" y="0"/>
            <a:ext cx="11751751" cy="6861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C562B2-FD9D-594F-9A8F-703405C18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73703-1E0C-3E46-A5D8-9A0A820BA54A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4533621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3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Funding of Olympic sports </a:t>
            </a:r>
          </a:p>
          <a:p>
            <a:r>
              <a:rPr lang="en-GB" sz="1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UK Sport World Class Performance Programme</a:t>
            </a:r>
          </a:p>
          <a:p>
            <a:r>
              <a:rPr lang="en-GB" sz="1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 from Sydney (2000) to Rio de Janeiro (2016)</a:t>
            </a:r>
          </a:p>
          <a:p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 the exercises:</a:t>
            </a:r>
          </a:p>
          <a:p>
            <a:r>
              <a:rPr lang="en-US" sz="1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uni_result.csv – received by email</a:t>
            </a:r>
            <a:endParaRPr lang="en-GB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B4CC4-E2E0-D84B-AC8C-1FD0CD10CB20}"/>
              </a:ext>
            </a:extLst>
          </p:cNvPr>
          <p:cNvSpPr txBox="1"/>
          <p:nvPr/>
        </p:nvSpPr>
        <p:spPr>
          <a:xfrm>
            <a:off x="1080000" y="1080000"/>
            <a:ext cx="496466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data are we using?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0ADDA1-73B3-4C56-B3CB-551003D582C4}"/>
              </a:ext>
            </a:extLst>
          </p:cNvPr>
          <p:cNvSpPr txBox="1">
            <a:spLocks/>
          </p:cNvSpPr>
          <p:nvPr/>
        </p:nvSpPr>
        <p:spPr>
          <a:xfrm>
            <a:off x="-1" y="-962379"/>
            <a:ext cx="4010025" cy="8447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Content slide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Image to right (sent to back)</a:t>
            </a:r>
          </a:p>
        </p:txBody>
      </p:sp>
    </p:spTree>
    <p:extLst>
      <p:ext uri="{BB962C8B-B14F-4D97-AF65-F5344CB8AC3E}">
        <p14:creationId xmlns:p14="http://schemas.microsoft.com/office/powerpoint/2010/main" val="315471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5 main </a:t>
            </a:r>
            <a:r>
              <a:rPr lang="en-US" sz="2400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dplyr</a:t>
            </a: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verbs: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filter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select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arrange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mutate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summarise</a:t>
            </a:r>
            <a:endParaRPr lang="en-US" sz="1800" dirty="0">
              <a:solidFill>
                <a:srgbClr val="0C1938"/>
              </a:solidFill>
              <a:latin typeface="Courier New" panose="02070309020205020404" pitchFamily="49" charset="0"/>
              <a:ea typeface="Open Sans Light" panose="020B030603050402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 err="1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group_by</a:t>
            </a: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allows actions to be performed by group</a:t>
            </a:r>
            <a:endParaRPr lang="en-GB" sz="2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663322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 Manipulation with </a:t>
            </a:r>
            <a:r>
              <a:rPr lang="en-US" sz="4000" b="1" i="1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dplyr</a:t>
            </a:r>
            <a:endParaRPr lang="en-US" sz="4000" b="1" i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026" name="Picture 2" descr="R Packages - R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624" y="4114800"/>
            <a:ext cx="1845196" cy="21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90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408926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Filtering a dataset</a:t>
            </a:r>
          </a:p>
        </p:txBody>
      </p:sp>
      <p:sp>
        <p:nvSpPr>
          <p:cNvPr id="4" name="Rectangle 3"/>
          <p:cNvSpPr/>
          <p:nvPr/>
        </p:nvSpPr>
        <p:spPr>
          <a:xfrm>
            <a:off x="1080000" y="2010513"/>
            <a:ext cx="8937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spcBef>
                <a:spcPct val="20000"/>
              </a:spcBef>
            </a:pPr>
            <a:r>
              <a:rPr lang="en-GB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noFunding</a:t>
            </a: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filter(summer, Funding == 0)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9425" y="3557373"/>
            <a:ext cx="3399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argument is the dataset</a:t>
            </a:r>
            <a:endParaRPr lang="en-GB" sz="2400" dirty="0"/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3849153" y="2472178"/>
            <a:ext cx="1125970" cy="108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61239" y="3431458"/>
            <a:ext cx="3755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Followed by conditions to filter by</a:t>
            </a:r>
            <a:endParaRPr lang="en-GB" sz="24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7688826" y="2472178"/>
            <a:ext cx="226142" cy="95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96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2000" b="1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dplyr</a:t>
            </a:r>
            <a:r>
              <a:rPr lang="en-GB" sz="20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provides functions for joining two data sets: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 err="1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full_join</a:t>
            </a:r>
            <a:endParaRPr lang="en-US" sz="2000" dirty="0">
              <a:solidFill>
                <a:srgbClr val="0C1938"/>
              </a:solidFill>
              <a:latin typeface="Courier New" panose="02070309020205020404" pitchFamily="49" charset="0"/>
              <a:ea typeface="Open Sans Light" panose="020B030603050402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left/</a:t>
            </a:r>
            <a:r>
              <a:rPr lang="en-US" sz="2000" dirty="0" err="1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right_join</a:t>
            </a:r>
            <a:endParaRPr lang="en-US" sz="2000" dirty="0">
              <a:solidFill>
                <a:srgbClr val="0C1938"/>
              </a:solidFill>
              <a:latin typeface="Courier New" panose="02070309020205020404" pitchFamily="49" charset="0"/>
              <a:ea typeface="Open Sans Light" panose="020B030603050402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 err="1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inner_join</a:t>
            </a:r>
            <a:endParaRPr lang="en-US" sz="2000" dirty="0">
              <a:solidFill>
                <a:srgbClr val="0C1938"/>
              </a:solidFill>
              <a:latin typeface="Courier New" panose="02070309020205020404" pitchFamily="49" charset="0"/>
              <a:ea typeface="Open Sans Light" panose="020B030603050402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 err="1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anti_join</a:t>
            </a:r>
            <a:endParaRPr lang="en-US" sz="2000" dirty="0">
              <a:solidFill>
                <a:srgbClr val="0C1938"/>
              </a:solidFill>
              <a:latin typeface="Courier New" panose="02070309020205020404" pitchFamily="49" charset="0"/>
              <a:ea typeface="Open Sans Light" panose="020B030603050402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 err="1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semi_join</a:t>
            </a:r>
            <a:endParaRPr lang="en-GB" sz="2000" dirty="0">
              <a:solidFill>
                <a:srgbClr val="0C1938"/>
              </a:solidFill>
              <a:latin typeface="Courier New" panose="02070309020205020404" pitchFamily="49" charset="0"/>
              <a:ea typeface="Open Sans Light" panose="020B030603050402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3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556819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Joining related Data sets</a:t>
            </a:r>
          </a:p>
        </p:txBody>
      </p:sp>
      <p:pic>
        <p:nvPicPr>
          <p:cNvPr id="2050" name="Picture 2" descr="Introduction to Joins">
            <a:extLst>
              <a:ext uri="{FF2B5EF4-FFF2-40B4-BE49-F238E27FC236}">
                <a16:creationId xmlns:a16="http://schemas.microsoft.com/office/drawing/2014/main" id="{4521E499-0ACA-4846-AD36-84CCA1CAA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490" y="1695553"/>
            <a:ext cx="3211865" cy="453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79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838210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Joining our </a:t>
            </a:r>
            <a:r>
              <a:rPr lang="en-US" sz="4000" b="1" dirty="0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summer</a:t>
            </a:r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en-US" sz="4000" b="1" dirty="0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years</a:t>
            </a:r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1080000" y="2010513"/>
            <a:ext cx="8937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spcBef>
                <a:spcPct val="20000"/>
              </a:spcBef>
            </a:pP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summer &lt;- </a:t>
            </a:r>
            <a:r>
              <a:rPr lang="en-GB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full_join</a:t>
            </a: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(summer, years)</a:t>
            </a:r>
          </a:p>
        </p:txBody>
      </p:sp>
    </p:spTree>
    <p:extLst>
      <p:ext uri="{BB962C8B-B14F-4D97-AF65-F5344CB8AC3E}">
        <p14:creationId xmlns:p14="http://schemas.microsoft.com/office/powerpoint/2010/main" val="287253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05E28-4474-824A-A329-D858D67F4DEC}"/>
              </a:ext>
            </a:extLst>
          </p:cNvPr>
          <p:cNvSpPr txBox="1"/>
          <p:nvPr/>
        </p:nvSpPr>
        <p:spPr>
          <a:xfrm>
            <a:off x="1080000" y="1080000"/>
            <a:ext cx="200728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40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Exercise!</a:t>
            </a:r>
            <a:endParaRPr lang="en-US" sz="4000" b="1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Using the tidied </a:t>
            </a:r>
            <a:r>
              <a:rPr lang="en-US" sz="3600" b="1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uni_results</a:t>
            </a:r>
            <a:r>
              <a:rPr lang="en-US" sz="36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data: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36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Obtain all the records corresponding to females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36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Sort the initial dataset by descending </a:t>
            </a:r>
            <a:r>
              <a:rPr lang="en-US" sz="3600" b="1" dirty="0" err="1">
                <a:solidFill>
                  <a:srgbClr val="FFFFFF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test_score</a:t>
            </a:r>
            <a:endParaRPr lang="en-US" sz="3600" b="1" dirty="0">
              <a:solidFill>
                <a:srgbClr val="FFFFFF"/>
              </a:solidFill>
              <a:latin typeface="Courier New" panose="02070309020205020404" pitchFamily="49" charset="0"/>
              <a:ea typeface="Open Sans Light" panose="020B0306030504020204" pitchFamily="34" charset="0"/>
              <a:cs typeface="Courier New" panose="02070309020205020404" pitchFamily="49" charset="0"/>
            </a:endParaRP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36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Find the mean </a:t>
            </a:r>
            <a:r>
              <a:rPr lang="en-US" sz="3600" b="1" dirty="0" err="1">
                <a:solidFill>
                  <a:srgbClr val="FFFFFF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test_score</a:t>
            </a:r>
            <a:r>
              <a:rPr lang="en-US" sz="36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for test a and b for each </a:t>
            </a:r>
            <a:r>
              <a:rPr lang="en-US" sz="3600" b="1" dirty="0">
                <a:solidFill>
                  <a:srgbClr val="FFFFFF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course</a:t>
            </a:r>
            <a:endParaRPr lang="en-GB" sz="3600" b="1" dirty="0">
              <a:solidFill>
                <a:srgbClr val="FFFFFF"/>
              </a:solidFill>
              <a:latin typeface="Courier New" panose="02070309020205020404" pitchFamily="49" charset="0"/>
              <a:ea typeface="Open Sans Light" panose="020B030603050402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87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Factors are a representation of categorical data.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Forcats</a:t>
            </a:r>
            <a:r>
              <a:rPr lang="en-US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allows us to easily manipulate factors, you can: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Change names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Group levels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Reorder levels</a:t>
            </a:r>
            <a:endParaRPr lang="en-GB" sz="18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664060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Manipulating Factors: </a:t>
            </a:r>
            <a:r>
              <a:rPr lang="en-US" sz="4000" b="1" i="1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forcats</a:t>
            </a:r>
            <a:endParaRPr lang="en-US" sz="4000" b="1" i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050" name="Picture 2" descr="Tools for Working with Categorical Variables (Factors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168" y="4135323"/>
            <a:ext cx="1827462" cy="211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96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FFE977-021D-1C4E-B4DA-DF8470B15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6" cy="36359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627894" y="-120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 not move logo position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8554" y="-102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 image slides, colour logo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2800" y="760433"/>
            <a:ext cx="77419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Without Manipulation</a:t>
            </a:r>
            <a:endParaRPr lang="en-US" sz="4000" b="1" i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081" y="1745318"/>
            <a:ext cx="6817030" cy="452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0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951093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Ordering the </a:t>
            </a:r>
            <a:r>
              <a:rPr lang="en-US" sz="4000" b="1" dirty="0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Location</a:t>
            </a:r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variable by </a:t>
            </a:r>
            <a:r>
              <a:rPr lang="en-US" sz="4000" b="1" dirty="0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Year</a:t>
            </a:r>
          </a:p>
        </p:txBody>
      </p:sp>
      <p:sp>
        <p:nvSpPr>
          <p:cNvPr id="4" name="Rectangle 3"/>
          <p:cNvSpPr/>
          <p:nvPr/>
        </p:nvSpPr>
        <p:spPr>
          <a:xfrm>
            <a:off x="1080000" y="2010513"/>
            <a:ext cx="8937760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spcBef>
                <a:spcPct val="20000"/>
              </a:spcBef>
            </a:pPr>
            <a:r>
              <a:rPr lang="en-US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numberNoFund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noFunding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defTabSz="457200">
              <a:spcBef>
                <a:spcPct val="20000"/>
              </a:spcBef>
            </a:pP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count(Location) %&gt;% </a:t>
            </a:r>
          </a:p>
          <a:p>
            <a:pPr defTabSz="457200">
              <a:spcBef>
                <a:spcPct val="20000"/>
              </a:spcBef>
            </a:pP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(years) %&gt;% </a:t>
            </a:r>
          </a:p>
          <a:p>
            <a:pPr defTabSz="457200">
              <a:spcBef>
                <a:spcPct val="20000"/>
              </a:spcBef>
            </a:pP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mutate(Location = </a:t>
            </a:r>
            <a:r>
              <a:rPr lang="en-US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(Location, Year))</a:t>
            </a:r>
            <a:endParaRPr lang="en-GB" sz="2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43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FFE977-021D-1C4E-B4DA-DF8470B15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6" cy="36359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627894" y="-120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 not move logo position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8554" y="-102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 image slides, colour logo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2800" y="760433"/>
            <a:ext cx="77419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 Manipulation</a:t>
            </a:r>
            <a:endParaRPr lang="en-US" sz="4000" b="1" i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en-GB" dirty="0">
              <a:solidFill>
                <a:srgbClr val="0C1938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680" y="1745317"/>
            <a:ext cx="7506469" cy="455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0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stringr</a:t>
            </a:r>
            <a:r>
              <a:rPr lang="en-US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provides consistent functions for manipulating character strings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Manipulations include: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Concatenation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Pattern search and replace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Subset with strings</a:t>
            </a:r>
            <a:endParaRPr lang="en-GB" sz="20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728180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Manipulating Characters: </a:t>
            </a:r>
            <a:r>
              <a:rPr lang="en-US" sz="4000" b="1" i="1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stringr</a:t>
            </a:r>
            <a:endParaRPr lang="en-US" sz="4000" b="1" i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074" name="Picture 2" descr="Marketplace - Popular - Page 5 - Sticker M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720" y="3972872"/>
            <a:ext cx="1946910" cy="218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83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8C4A0A-95E0-FD43-B789-1A43573A84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BD4673-9FA1-6C4B-8295-A60CFBADA9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0B5846-D686-524C-B028-D57F158008CC}"/>
              </a:ext>
            </a:extLst>
          </p:cNvPr>
          <p:cNvSpPr txBox="1">
            <a:spLocks/>
          </p:cNvSpPr>
          <p:nvPr/>
        </p:nvSpPr>
        <p:spPr>
          <a:xfrm>
            <a:off x="1079999" y="4071371"/>
            <a:ext cx="7443027" cy="599848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40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is the </a:t>
            </a:r>
            <a:r>
              <a:rPr lang="en-US" sz="4000" b="1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tidyverse</a:t>
            </a:r>
            <a:r>
              <a:rPr lang="en-US" sz="40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4EAD5A3-C436-534F-8AF7-5205163F885E}"/>
              </a:ext>
            </a:extLst>
          </p:cNvPr>
          <p:cNvSpPr txBox="1">
            <a:spLocks/>
          </p:cNvSpPr>
          <p:nvPr/>
        </p:nvSpPr>
        <p:spPr>
          <a:xfrm>
            <a:off x="1080000" y="3783580"/>
            <a:ext cx="2119086" cy="28779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GB" sz="1800" b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FFE977-021D-1C4E-B4DA-DF8470B15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200" y="720000"/>
            <a:ext cx="542686" cy="3636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F00B43-9582-C145-9C27-4D69E4D52104}"/>
              </a:ext>
            </a:extLst>
          </p:cNvPr>
          <p:cNvSpPr txBox="1">
            <a:spLocks/>
          </p:cNvSpPr>
          <p:nvPr/>
        </p:nvSpPr>
        <p:spPr>
          <a:xfrm>
            <a:off x="-1" y="-844759"/>
            <a:ext cx="5773479" cy="8447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Image set to 80% transparency Layered on top of Gradient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F00B43-9582-C145-9C27-4D69E4D52104}"/>
              </a:ext>
            </a:extLst>
          </p:cNvPr>
          <p:cNvSpPr txBox="1">
            <a:spLocks/>
          </p:cNvSpPr>
          <p:nvPr/>
        </p:nvSpPr>
        <p:spPr>
          <a:xfrm>
            <a:off x="10651650" y="-844759"/>
            <a:ext cx="1905401" cy="8447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 not move logo</a:t>
            </a:r>
          </a:p>
        </p:txBody>
      </p:sp>
    </p:spTree>
    <p:extLst>
      <p:ext uri="{BB962C8B-B14F-4D97-AF65-F5344CB8AC3E}">
        <p14:creationId xmlns:p14="http://schemas.microsoft.com/office/powerpoint/2010/main" val="117039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Easy to use functions to convert characters to date format: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ymd</a:t>
            </a:r>
            <a:endParaRPr lang="en-US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mdy</a:t>
            </a:r>
            <a:endParaRPr lang="en-US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dmy</a:t>
            </a:r>
            <a:endParaRPr lang="en-US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Extract elements from dates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Arithmetic of time and dates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GB" sz="20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666528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Manipulating Dates: </a:t>
            </a:r>
            <a:r>
              <a:rPr lang="en-US" sz="4000" b="1" i="1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lubridate</a:t>
            </a:r>
            <a:endParaRPr lang="en-US" sz="4000" b="1" i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098" name="Picture 2" descr="R Packages â R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859" y="4430456"/>
            <a:ext cx="1567771" cy="181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46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summer &lt;- mutate(summer, 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Date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(Year, Month, Day,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"-"), 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Date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661334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Creating Olympic Start Dates</a:t>
            </a:r>
          </a:p>
        </p:txBody>
      </p:sp>
    </p:spTree>
    <p:extLst>
      <p:ext uri="{BB962C8B-B14F-4D97-AF65-F5344CB8AC3E}">
        <p14:creationId xmlns:p14="http://schemas.microsoft.com/office/powerpoint/2010/main" val="340025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FFE977-021D-1C4E-B4DA-DF8470B15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6" cy="36359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627894" y="-120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 not move logo position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8554" y="-102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 image slides, colour logo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220" y="901799"/>
            <a:ext cx="8883177" cy="539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8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05E28-4474-824A-A329-D858D67F4DEC}"/>
              </a:ext>
            </a:extLst>
          </p:cNvPr>
          <p:cNvSpPr txBox="1"/>
          <p:nvPr/>
        </p:nvSpPr>
        <p:spPr>
          <a:xfrm>
            <a:off x="1080000" y="1080000"/>
            <a:ext cx="200728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40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Exercise!</a:t>
            </a:r>
            <a:endParaRPr lang="en-US" sz="4000" b="1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-US" sz="36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Convert the </a:t>
            </a:r>
            <a:r>
              <a:rPr lang="en-US" sz="3600" dirty="0">
                <a:solidFill>
                  <a:srgbClr val="FFFFFF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test</a:t>
            </a:r>
            <a:r>
              <a:rPr lang="en-US" sz="36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variable to a factor, rename the values to “A” and “B”.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-US" sz="36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Make sure that the </a:t>
            </a:r>
            <a:r>
              <a:rPr lang="en-US" sz="3600" dirty="0" err="1">
                <a:solidFill>
                  <a:srgbClr val="FFFFFF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graduation_date</a:t>
            </a:r>
            <a:r>
              <a:rPr lang="en-US" sz="36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variable is indeed a date object. (You can check this using </a:t>
            </a:r>
            <a:r>
              <a:rPr lang="en-US" sz="3600" dirty="0">
                <a:solidFill>
                  <a:srgbClr val="FFFFFF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class(</a:t>
            </a:r>
            <a:r>
              <a:rPr lang="en-US" sz="3600" dirty="0" err="1">
                <a:solidFill>
                  <a:srgbClr val="FFFFFF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uni_results$graduation_date</a:t>
            </a:r>
            <a:r>
              <a:rPr lang="en-US" sz="3600" dirty="0">
                <a:solidFill>
                  <a:srgbClr val="FFFFFF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)</a:t>
            </a:r>
            <a:r>
              <a:rPr lang="en-US" sz="36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)</a:t>
            </a:r>
            <a:endParaRPr lang="en-GB" sz="3600" b="1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2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FFE977-021D-1C4E-B4DA-DF8470B15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6" cy="36359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627894" y="-120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 not move logo position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8554" y="-102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 image slides, colour logo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09903" y="1564197"/>
            <a:ext cx="10217991" cy="3974752"/>
            <a:chOff x="424206" y="1753386"/>
            <a:chExt cx="8295587" cy="3058468"/>
          </a:xfrm>
        </p:grpSpPr>
        <p:sp>
          <p:nvSpPr>
            <p:cNvPr id="41" name="Rectangle: Rounded Corners 1"/>
            <p:cNvSpPr/>
            <p:nvPr/>
          </p:nvSpPr>
          <p:spPr>
            <a:xfrm>
              <a:off x="4680409" y="2242009"/>
              <a:ext cx="1051088" cy="400110"/>
            </a:xfrm>
            <a:prstGeom prst="roundRect">
              <a:avLst/>
            </a:prstGeom>
            <a:solidFill>
              <a:srgbClr val="F79646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24206" y="1753386"/>
              <a:ext cx="8295587" cy="3058468"/>
              <a:chOff x="301658" y="1611984"/>
              <a:chExt cx="8295587" cy="3058468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405353" y="2658359"/>
                <a:ext cx="8955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Import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971774" y="2658359"/>
                <a:ext cx="620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Tidy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640344" y="3466767"/>
                <a:ext cx="8861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Model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839147" y="2658359"/>
                <a:ext cx="16599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Communicate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274243" y="2658359"/>
                <a:ext cx="1366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Transform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557861" y="2100607"/>
                <a:ext cx="1126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Visualise</a:t>
                </a:r>
              </a:p>
            </p:txBody>
          </p:sp>
          <p:cxnSp>
            <p:nvCxnSpPr>
              <p:cNvPr id="49" name="Straight Arrow Connector 48"/>
              <p:cNvCxnSpPr>
                <a:cxnSpLocks/>
                <a:stCxn id="43" idx="3"/>
                <a:endCxn id="44" idx="1"/>
              </p:cNvCxnSpPr>
              <p:nvPr/>
            </p:nvCxnSpPr>
            <p:spPr>
              <a:xfrm>
                <a:off x="1300899" y="2858414"/>
                <a:ext cx="670875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0" name="Straight Arrow Connector 49"/>
              <p:cNvCxnSpPr>
                <a:cxnSpLocks/>
                <a:stCxn id="44" idx="3"/>
                <a:endCxn id="47" idx="1"/>
              </p:cNvCxnSpPr>
              <p:nvPr/>
            </p:nvCxnSpPr>
            <p:spPr>
              <a:xfrm>
                <a:off x="2592372" y="2858414"/>
                <a:ext cx="681871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1" name="Connector: Curved 22"/>
              <p:cNvCxnSpPr>
                <a:cxnSpLocks/>
                <a:stCxn id="47" idx="0"/>
                <a:endCxn id="48" idx="1"/>
              </p:cNvCxnSpPr>
              <p:nvPr/>
            </p:nvCxnSpPr>
            <p:spPr>
              <a:xfrm rot="5400000" flipH="1" flipV="1">
                <a:off x="4078729" y="2179228"/>
                <a:ext cx="357697" cy="600567"/>
              </a:xfrm>
              <a:prstGeom prst="curvedConnector2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2" name="Connector: Curved 24"/>
              <p:cNvCxnSpPr>
                <a:cxnSpLocks/>
                <a:stCxn id="48" idx="3"/>
                <a:endCxn id="45" idx="3"/>
              </p:cNvCxnSpPr>
              <p:nvPr/>
            </p:nvCxnSpPr>
            <p:spPr>
              <a:xfrm flipH="1">
                <a:off x="5526463" y="2300662"/>
                <a:ext cx="157900" cy="1366160"/>
              </a:xfrm>
              <a:prstGeom prst="curvedConnector3">
                <a:avLst>
                  <a:gd name="adj1" fmla="val -144775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3" name="Connector: Curved 26"/>
              <p:cNvCxnSpPr>
                <a:cxnSpLocks/>
                <a:stCxn id="45" idx="1"/>
                <a:endCxn id="47" idx="2"/>
              </p:cNvCxnSpPr>
              <p:nvPr/>
            </p:nvCxnSpPr>
            <p:spPr>
              <a:xfrm rot="10800000">
                <a:off x="3957294" y="3058470"/>
                <a:ext cx="683050" cy="608353"/>
              </a:xfrm>
              <a:prstGeom prst="curvedConnector2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4" name="Straight Arrow Connector 53"/>
              <p:cNvCxnSpPr>
                <a:cxnSpLocks/>
                <a:endCxn id="46" idx="1"/>
              </p:cNvCxnSpPr>
              <p:nvPr/>
            </p:nvCxnSpPr>
            <p:spPr>
              <a:xfrm>
                <a:off x="6174557" y="2843025"/>
                <a:ext cx="664590" cy="15389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55" name="Rectangle: Rounded Corners 34"/>
              <p:cNvSpPr/>
              <p:nvPr/>
            </p:nvSpPr>
            <p:spPr>
              <a:xfrm>
                <a:off x="301658" y="1611984"/>
                <a:ext cx="8295587" cy="2667785"/>
              </a:xfrm>
              <a:prstGeom prst="roundRect">
                <a:avLst>
                  <a:gd name="adj" fmla="val 7126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20511" y="4270342"/>
                <a:ext cx="11987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Program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1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24F904-6975-1840-842D-FE88C8216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9" y="0"/>
            <a:ext cx="11751751" cy="6861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C562B2-FD9D-594F-9A8F-703405C18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52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73703-1E0C-3E46-A5D8-9A0A820BA54A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4533621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800" b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B4CC4-E2E0-D84B-AC8C-1FD0CD10CB20}"/>
              </a:ext>
            </a:extLst>
          </p:cNvPr>
          <p:cNvSpPr txBox="1"/>
          <p:nvPr/>
        </p:nvSpPr>
        <p:spPr>
          <a:xfrm>
            <a:off x="1080000" y="1080000"/>
            <a:ext cx="198291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Visualise</a:t>
            </a:r>
            <a:endParaRPr lang="en-US" sz="4000" b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0ADDA1-73B3-4C56-B3CB-551003D582C4}"/>
              </a:ext>
            </a:extLst>
          </p:cNvPr>
          <p:cNvSpPr txBox="1">
            <a:spLocks/>
          </p:cNvSpPr>
          <p:nvPr/>
        </p:nvSpPr>
        <p:spPr>
          <a:xfrm>
            <a:off x="-1" y="-962379"/>
            <a:ext cx="4010025" cy="8447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Content slide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Image to right (sent to back)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680" y="1920240"/>
            <a:ext cx="462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</a:p>
          <a:p>
            <a:endParaRPr lang="en-GB" dirty="0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01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>
            <a:extLst>
              <a:ext uri="{FF2B5EF4-FFF2-40B4-BE49-F238E27FC236}">
                <a16:creationId xmlns:a16="http://schemas.microsoft.com/office/drawing/2014/main" id="{09E27A3B-0AE3-794A-A24D-033A51F63D19}"/>
              </a:ext>
            </a:extLst>
          </p:cNvPr>
          <p:cNvSpPr/>
          <p:nvPr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37236D-929A-B34E-A5DB-2D2A20831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50"/>
          <a:stretch/>
        </p:blipFill>
        <p:spPr>
          <a:xfrm>
            <a:off x="5695200" y="359999"/>
            <a:ext cx="6138000" cy="6137999"/>
          </a:xfrm>
          <a:prstGeom prst="round1Rect">
            <a:avLst>
              <a:gd name="adj" fmla="val 0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F7432B-D6F9-834F-9607-87D5D4A91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5D96FC-F944-614B-B9A4-1338C700E335}"/>
              </a:ext>
            </a:extLst>
          </p:cNvPr>
          <p:cNvSpPr txBox="1"/>
          <p:nvPr/>
        </p:nvSpPr>
        <p:spPr>
          <a:xfrm>
            <a:off x="818708" y="1080001"/>
            <a:ext cx="451918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Creating graphics: ggplot2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211628-2CC5-944D-AE92-DF9FEA3F73FD}"/>
              </a:ext>
            </a:extLst>
          </p:cNvPr>
          <p:cNvSpPr txBox="1">
            <a:spLocks/>
          </p:cNvSpPr>
          <p:nvPr/>
        </p:nvSpPr>
        <p:spPr>
          <a:xfrm>
            <a:off x="818708" y="2463619"/>
            <a:ext cx="4060411" cy="33181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Specify the type of plot using the </a:t>
            </a:r>
            <a:r>
              <a:rPr lang="en-US" sz="2000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geoms</a:t>
            </a:r>
            <a:endParaRPr lang="en-US" sz="20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titles and labels with </a:t>
            </a:r>
            <a:r>
              <a:rPr lang="en-GB" sz="2000" dirty="0" err="1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ggtitle</a:t>
            </a:r>
            <a:r>
              <a:rPr lang="en-GB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etc..</a:t>
            </a:r>
            <a:r>
              <a:rPr lang="en-GB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sz="20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54E206-115F-4266-B734-7694197F8810}"/>
              </a:ext>
            </a:extLst>
          </p:cNvPr>
          <p:cNvSpPr txBox="1">
            <a:spLocks/>
          </p:cNvSpPr>
          <p:nvPr/>
        </p:nvSpPr>
        <p:spPr>
          <a:xfrm>
            <a:off x="0" y="-844759"/>
            <a:ext cx="3200400" cy="844759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300" dirty="0">
                <a:solidFill>
                  <a:srgbClr val="0C1938"/>
                </a:solidFill>
              </a:rPr>
              <a:t>Content slide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300" dirty="0">
                <a:solidFill>
                  <a:srgbClr val="0C1938"/>
                </a:solidFill>
              </a:rPr>
              <a:t>Image to right  - Squared off / Coloured M logo</a:t>
            </a:r>
          </a:p>
        </p:txBody>
      </p:sp>
    </p:spTree>
    <p:extLst>
      <p:ext uri="{BB962C8B-B14F-4D97-AF65-F5344CB8AC3E}">
        <p14:creationId xmlns:p14="http://schemas.microsoft.com/office/powerpoint/2010/main" val="322679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522720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err="1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 summer, 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mapping = </a:t>
            </a:r>
            <a:r>
              <a:rPr lang="en-GB" sz="2000" dirty="0" err="1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GB" sz="2000" dirty="0" err="1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lang="en-GB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 err="1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Location,Year</a:t>
            </a:r>
            <a:r>
              <a:rPr lang="en-GB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),y = Funding, 			     group = Sport, colour = Sport)) + 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000" dirty="0" err="1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GB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000" dirty="0" err="1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ggtitle</a:t>
            </a:r>
            <a:r>
              <a:rPr lang="en-GB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("Funding by Sport Over Summer Olympics")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(“Location of Olympics”) +</a:t>
            </a:r>
            <a:endParaRPr lang="en-GB" sz="2000" dirty="0">
              <a:solidFill>
                <a:srgbClr val="0C193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000" dirty="0" err="1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scale_y_continuous</a:t>
            </a:r>
            <a:r>
              <a:rPr lang="en-GB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(labels = scales::comma)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327653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Using </a:t>
            </a:r>
            <a:r>
              <a:rPr lang="en-US" sz="4000" b="1" dirty="0" err="1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ggplot</a:t>
            </a:r>
            <a:endParaRPr lang="en-US" sz="4000" b="1" dirty="0">
              <a:solidFill>
                <a:srgbClr val="0C1938"/>
              </a:solidFill>
              <a:latin typeface="Courier New" panose="02070309020205020404" pitchFamily="49" charset="0"/>
              <a:ea typeface="Open Sans Light" panose="020B030603050402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76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FFE977-021D-1C4E-B4DA-DF8470B15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200" y="720000"/>
            <a:ext cx="542686" cy="36359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627894" y="-120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 not move logo position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8554" y="-102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 image slides, colour logo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39" y="806375"/>
            <a:ext cx="9672856" cy="571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4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522720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lang="en-US" sz="2000" dirty="0" err="1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noFunding</a:t>
            </a:r>
            <a:r>
              <a:rPr lang="en-US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mapping = </a:t>
            </a:r>
            <a:r>
              <a:rPr lang="en-US" sz="2000" dirty="0" err="1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Location))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US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(fill = "</a:t>
            </a:r>
            <a:r>
              <a:rPr lang="en-US" sz="2000" dirty="0" err="1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lightblue</a:t>
            </a:r>
            <a:r>
              <a:rPr lang="en-US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ggtitle</a:t>
            </a:r>
            <a:r>
              <a:rPr lang="en-US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("Counts of Sports with No Funding by Olympics")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20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("Number of sports without funding")</a:t>
            </a:r>
            <a:endParaRPr lang="en-GB" sz="2000" dirty="0">
              <a:solidFill>
                <a:srgbClr val="0C193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246221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 err="1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geom_bar</a:t>
            </a:r>
            <a:endParaRPr lang="en-US" sz="4000" b="1" dirty="0">
              <a:solidFill>
                <a:srgbClr val="0C1938"/>
              </a:solidFill>
              <a:latin typeface="Courier New" panose="02070309020205020404" pitchFamily="49" charset="0"/>
              <a:ea typeface="Open Sans Light" panose="020B030603050402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91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FFE977-021D-1C4E-B4DA-DF8470B15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200" y="720000"/>
            <a:ext cx="542686" cy="36359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627894" y="-120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 not move logo position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8554" y="-102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 image slides, colour logo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673" y="1548038"/>
            <a:ext cx="4579068" cy="44313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44529" y="805774"/>
            <a:ext cx="403796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Unified packages!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44529" y="1803865"/>
            <a:ext cx="4820286" cy="45103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Packages that cover the data analysis workflow.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 built on the same principles.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en-US" sz="1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78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FFE977-021D-1C4E-B4DA-DF8470B15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200" y="720000"/>
            <a:ext cx="542686" cy="36359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627894" y="-120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 not move logo position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8554" y="-102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 image slides, colour logo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801" y="720000"/>
            <a:ext cx="9804399" cy="57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1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05E28-4474-824A-A329-D858D67F4DEC}"/>
              </a:ext>
            </a:extLst>
          </p:cNvPr>
          <p:cNvSpPr txBox="1"/>
          <p:nvPr/>
        </p:nvSpPr>
        <p:spPr>
          <a:xfrm>
            <a:off x="1080000" y="1080000"/>
            <a:ext cx="200728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40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Exercise!</a:t>
            </a:r>
            <a:endParaRPr lang="en-US" sz="4000" b="1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AutoNum type="arabicPeriod"/>
            </a:pPr>
            <a:r>
              <a:rPr lang="en-US" sz="36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Using the </a:t>
            </a:r>
            <a:r>
              <a:rPr lang="en-US" sz="3600" dirty="0" err="1">
                <a:solidFill>
                  <a:srgbClr val="FFFFFF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ggplot</a:t>
            </a:r>
            <a:r>
              <a:rPr lang="en-US" sz="36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function, create a box plot of </a:t>
            </a:r>
            <a:r>
              <a:rPr lang="en-US" sz="3600" dirty="0" err="1">
                <a:solidFill>
                  <a:srgbClr val="FFFFFF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test_score</a:t>
            </a:r>
            <a:r>
              <a:rPr lang="en-US" sz="36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by </a:t>
            </a:r>
            <a:r>
              <a:rPr lang="en-US" sz="3600" dirty="0">
                <a:solidFill>
                  <a:srgbClr val="FFFFFF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test.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AutoNum type="arabicPeriod"/>
            </a:pPr>
            <a:r>
              <a:rPr lang="en-US" sz="36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Ensure the plot is well labelled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AutoNum type="arabicPeriod"/>
            </a:pPr>
            <a:r>
              <a:rPr lang="en-GB" sz="36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Colour</a:t>
            </a:r>
            <a:r>
              <a:rPr lang="en-US" sz="36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the plot by </a:t>
            </a:r>
            <a:r>
              <a:rPr lang="en-US" sz="3600" dirty="0">
                <a:solidFill>
                  <a:srgbClr val="FFFFFF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course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3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79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FFE977-021D-1C4E-B4DA-DF8470B15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6" cy="36359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627894" y="-120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 not move logo position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8554" y="-102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 image slides, colour logo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956441" y="1564200"/>
            <a:ext cx="9671453" cy="3974752"/>
            <a:chOff x="424206" y="1753386"/>
            <a:chExt cx="8295587" cy="3058468"/>
          </a:xfrm>
        </p:grpSpPr>
        <p:sp>
          <p:nvSpPr>
            <p:cNvPr id="23" name="Rectangle: Rounded Corners 1"/>
            <p:cNvSpPr/>
            <p:nvPr/>
          </p:nvSpPr>
          <p:spPr>
            <a:xfrm>
              <a:off x="4817097" y="3608169"/>
              <a:ext cx="754144" cy="400110"/>
            </a:xfrm>
            <a:prstGeom prst="roundRect">
              <a:avLst/>
            </a:prstGeom>
            <a:solidFill>
              <a:srgbClr val="F79646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424206" y="1753386"/>
              <a:ext cx="8295587" cy="3058468"/>
              <a:chOff x="301658" y="1611984"/>
              <a:chExt cx="8295587" cy="3058468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405353" y="2658359"/>
                <a:ext cx="8955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Import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971774" y="2658359"/>
                <a:ext cx="620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Tidy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640344" y="3466767"/>
                <a:ext cx="8861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Model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839147" y="2658359"/>
                <a:ext cx="16599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Communicate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274243" y="2658359"/>
                <a:ext cx="1366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Transform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557861" y="2100607"/>
                <a:ext cx="1126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Visualise</a:t>
                </a:r>
              </a:p>
            </p:txBody>
          </p:sp>
          <p:cxnSp>
            <p:nvCxnSpPr>
              <p:cNvPr id="31" name="Straight Arrow Connector 30"/>
              <p:cNvCxnSpPr>
                <a:cxnSpLocks/>
                <a:stCxn id="25" idx="3"/>
                <a:endCxn id="26" idx="1"/>
              </p:cNvCxnSpPr>
              <p:nvPr/>
            </p:nvCxnSpPr>
            <p:spPr>
              <a:xfrm>
                <a:off x="1300899" y="2858414"/>
                <a:ext cx="670875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32" name="Straight Arrow Connector 31"/>
              <p:cNvCxnSpPr>
                <a:cxnSpLocks/>
                <a:stCxn id="26" idx="3"/>
                <a:endCxn id="29" idx="1"/>
              </p:cNvCxnSpPr>
              <p:nvPr/>
            </p:nvCxnSpPr>
            <p:spPr>
              <a:xfrm>
                <a:off x="2592372" y="2858414"/>
                <a:ext cx="681871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33" name="Connector: Curved 22"/>
              <p:cNvCxnSpPr>
                <a:cxnSpLocks/>
                <a:stCxn id="29" idx="0"/>
                <a:endCxn id="30" idx="1"/>
              </p:cNvCxnSpPr>
              <p:nvPr/>
            </p:nvCxnSpPr>
            <p:spPr>
              <a:xfrm rot="5400000" flipH="1" flipV="1">
                <a:off x="4078729" y="2179228"/>
                <a:ext cx="357697" cy="600567"/>
              </a:xfrm>
              <a:prstGeom prst="curvedConnector2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34" name="Connector: Curved 24"/>
              <p:cNvCxnSpPr>
                <a:cxnSpLocks/>
                <a:stCxn id="30" idx="3"/>
                <a:endCxn id="27" idx="3"/>
              </p:cNvCxnSpPr>
              <p:nvPr/>
            </p:nvCxnSpPr>
            <p:spPr>
              <a:xfrm flipH="1">
                <a:off x="5526463" y="2300662"/>
                <a:ext cx="157900" cy="1366160"/>
              </a:xfrm>
              <a:prstGeom prst="curvedConnector3">
                <a:avLst>
                  <a:gd name="adj1" fmla="val -144775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35" name="Connector: Curved 26"/>
              <p:cNvCxnSpPr>
                <a:cxnSpLocks/>
                <a:stCxn id="27" idx="1"/>
                <a:endCxn id="29" idx="2"/>
              </p:cNvCxnSpPr>
              <p:nvPr/>
            </p:nvCxnSpPr>
            <p:spPr>
              <a:xfrm rot="10800000">
                <a:off x="3957294" y="3058470"/>
                <a:ext cx="683050" cy="608353"/>
              </a:xfrm>
              <a:prstGeom prst="curvedConnector2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36" name="Straight Arrow Connector 35"/>
              <p:cNvCxnSpPr>
                <a:cxnSpLocks/>
                <a:endCxn id="28" idx="1"/>
              </p:cNvCxnSpPr>
              <p:nvPr/>
            </p:nvCxnSpPr>
            <p:spPr>
              <a:xfrm>
                <a:off x="6174557" y="2843025"/>
                <a:ext cx="664590" cy="15389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37" name="Rectangle: Rounded Corners 34"/>
              <p:cNvSpPr/>
              <p:nvPr/>
            </p:nvSpPr>
            <p:spPr>
              <a:xfrm>
                <a:off x="301658" y="1611984"/>
                <a:ext cx="8295587" cy="2667785"/>
              </a:xfrm>
              <a:prstGeom prst="roundRect">
                <a:avLst>
                  <a:gd name="adj" fmla="val 7126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20511" y="4270342"/>
                <a:ext cx="11987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Program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36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24F904-6975-1840-842D-FE88C8216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9" y="0"/>
            <a:ext cx="11751751" cy="6861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C562B2-FD9D-594F-9A8F-703405C18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52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73703-1E0C-3E46-A5D8-9A0A820BA54A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4533621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800" b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B4CC4-E2E0-D84B-AC8C-1FD0CD10CB20}"/>
              </a:ext>
            </a:extLst>
          </p:cNvPr>
          <p:cNvSpPr txBox="1"/>
          <p:nvPr/>
        </p:nvSpPr>
        <p:spPr>
          <a:xfrm>
            <a:off x="1080000" y="1080000"/>
            <a:ext cx="144911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0ADDA1-73B3-4C56-B3CB-551003D582C4}"/>
              </a:ext>
            </a:extLst>
          </p:cNvPr>
          <p:cNvSpPr txBox="1">
            <a:spLocks/>
          </p:cNvSpPr>
          <p:nvPr/>
        </p:nvSpPr>
        <p:spPr>
          <a:xfrm>
            <a:off x="-1" y="-962379"/>
            <a:ext cx="4010025" cy="8447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Content slide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Image to right (sent to back)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680" y="1920240"/>
            <a:ext cx="4622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modelr</a:t>
            </a:r>
            <a:endParaRPr lang="en-US" sz="3200" dirty="0">
              <a:solidFill>
                <a:srgbClr val="0C193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err="1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GB" sz="32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lang="en-GB" sz="3200" dirty="0" err="1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y~x</a:t>
            </a:r>
            <a:r>
              <a:rPr lang="en-GB" sz="3200" dirty="0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solidFill>
                <a:srgbClr val="0C1938"/>
              </a:solidFill>
            </a:endParaRPr>
          </a:p>
        </p:txBody>
      </p:sp>
      <p:pic>
        <p:nvPicPr>
          <p:cNvPr id="1032" name="Picture 8" descr="Hex Stickers | Redbubble">
            <a:extLst>
              <a:ext uri="{FF2B5EF4-FFF2-40B4-BE49-F238E27FC236}">
                <a16:creationId xmlns:a16="http://schemas.microsoft.com/office/drawing/2014/main" id="{25DCB710-3916-468D-A53F-97A580766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" y="4140457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41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FFE977-021D-1C4E-B4DA-DF8470B15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200" y="720000"/>
            <a:ext cx="542686" cy="36359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627894" y="-120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 not move logo position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8554" y="-102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 image slides, colour logo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56049" y="1379760"/>
            <a:ext cx="10071846" cy="3713350"/>
            <a:chOff x="424206" y="1753386"/>
            <a:chExt cx="8295587" cy="3058468"/>
          </a:xfrm>
        </p:grpSpPr>
        <p:sp>
          <p:nvSpPr>
            <p:cNvPr id="8" name="Rectangle: Rounded Corners 1"/>
            <p:cNvSpPr/>
            <p:nvPr/>
          </p:nvSpPr>
          <p:spPr>
            <a:xfrm>
              <a:off x="443059" y="4421171"/>
              <a:ext cx="1065230" cy="390683"/>
            </a:xfrm>
            <a:prstGeom prst="roundRect">
              <a:avLst/>
            </a:prstGeom>
            <a:solidFill>
              <a:srgbClr val="F79646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24206" y="1753386"/>
              <a:ext cx="8295587" cy="3058468"/>
              <a:chOff x="301658" y="1611984"/>
              <a:chExt cx="8295587" cy="305846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5353" y="2658359"/>
                <a:ext cx="8955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Import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971774" y="2658359"/>
                <a:ext cx="620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Tidy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640344" y="3466767"/>
                <a:ext cx="8861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Model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839147" y="2658359"/>
                <a:ext cx="16599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Communicate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274243" y="2658359"/>
                <a:ext cx="1366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Transform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57861" y="2100607"/>
                <a:ext cx="1126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Visualise</a:t>
                </a:r>
              </a:p>
            </p:txBody>
          </p:sp>
          <p:cxnSp>
            <p:nvCxnSpPr>
              <p:cNvPr id="17" name="Straight Arrow Connector 16"/>
              <p:cNvCxnSpPr>
                <a:cxnSpLocks/>
                <a:stCxn id="11" idx="3"/>
                <a:endCxn id="12" idx="1"/>
              </p:cNvCxnSpPr>
              <p:nvPr/>
            </p:nvCxnSpPr>
            <p:spPr>
              <a:xfrm>
                <a:off x="1300899" y="2858414"/>
                <a:ext cx="670875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8" name="Straight Arrow Connector 17"/>
              <p:cNvCxnSpPr>
                <a:cxnSpLocks/>
                <a:stCxn id="12" idx="3"/>
                <a:endCxn id="15" idx="1"/>
              </p:cNvCxnSpPr>
              <p:nvPr/>
            </p:nvCxnSpPr>
            <p:spPr>
              <a:xfrm>
                <a:off x="2592372" y="2858414"/>
                <a:ext cx="681871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9" name="Connector: Curved 22"/>
              <p:cNvCxnSpPr>
                <a:cxnSpLocks/>
                <a:stCxn id="15" idx="0"/>
                <a:endCxn id="16" idx="1"/>
              </p:cNvCxnSpPr>
              <p:nvPr/>
            </p:nvCxnSpPr>
            <p:spPr>
              <a:xfrm rot="5400000" flipH="1" flipV="1">
                <a:off x="4078729" y="2179228"/>
                <a:ext cx="357697" cy="600567"/>
              </a:xfrm>
              <a:prstGeom prst="curvedConnector2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0" name="Connector: Curved 24"/>
              <p:cNvCxnSpPr>
                <a:cxnSpLocks/>
                <a:stCxn id="16" idx="3"/>
                <a:endCxn id="13" idx="3"/>
              </p:cNvCxnSpPr>
              <p:nvPr/>
            </p:nvCxnSpPr>
            <p:spPr>
              <a:xfrm flipH="1">
                <a:off x="5526463" y="2300662"/>
                <a:ext cx="157900" cy="1366160"/>
              </a:xfrm>
              <a:prstGeom prst="curvedConnector3">
                <a:avLst>
                  <a:gd name="adj1" fmla="val -144775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1" name="Connector: Curved 26"/>
              <p:cNvCxnSpPr>
                <a:cxnSpLocks/>
                <a:stCxn id="13" idx="1"/>
                <a:endCxn id="15" idx="2"/>
              </p:cNvCxnSpPr>
              <p:nvPr/>
            </p:nvCxnSpPr>
            <p:spPr>
              <a:xfrm rot="10800000">
                <a:off x="3957294" y="3058470"/>
                <a:ext cx="683050" cy="608353"/>
              </a:xfrm>
              <a:prstGeom prst="curvedConnector2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2" name="Straight Arrow Connector 21"/>
              <p:cNvCxnSpPr>
                <a:cxnSpLocks/>
                <a:endCxn id="14" idx="1"/>
              </p:cNvCxnSpPr>
              <p:nvPr/>
            </p:nvCxnSpPr>
            <p:spPr>
              <a:xfrm>
                <a:off x="6174557" y="2843025"/>
                <a:ext cx="664590" cy="15389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3" name="Rectangle: Rounded Corners 34"/>
              <p:cNvSpPr/>
              <p:nvPr/>
            </p:nvSpPr>
            <p:spPr>
              <a:xfrm>
                <a:off x="301658" y="1611984"/>
                <a:ext cx="8295587" cy="2667785"/>
              </a:xfrm>
              <a:prstGeom prst="roundRect">
                <a:avLst>
                  <a:gd name="adj" fmla="val 7126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20511" y="4270342"/>
                <a:ext cx="11987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Program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719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24F904-6975-1840-842D-FE88C8216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9" y="0"/>
            <a:ext cx="11751751" cy="6861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C562B2-FD9D-594F-9A8F-703405C18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52" y="21266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73703-1E0C-3E46-A5D8-9A0A820BA54A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4533621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800" b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B4CC4-E2E0-D84B-AC8C-1FD0CD10CB20}"/>
              </a:ext>
            </a:extLst>
          </p:cNvPr>
          <p:cNvSpPr txBox="1"/>
          <p:nvPr/>
        </p:nvSpPr>
        <p:spPr>
          <a:xfrm>
            <a:off x="1080000" y="1080000"/>
            <a:ext cx="197682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Program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0ADDA1-73B3-4C56-B3CB-551003D582C4}"/>
              </a:ext>
            </a:extLst>
          </p:cNvPr>
          <p:cNvSpPr txBox="1">
            <a:spLocks/>
          </p:cNvSpPr>
          <p:nvPr/>
        </p:nvSpPr>
        <p:spPr>
          <a:xfrm>
            <a:off x="-1" y="-962379"/>
            <a:ext cx="4010025" cy="8447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Content slide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Image to right (sent to back)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680" y="1920240"/>
            <a:ext cx="462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0C19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purrr</a:t>
            </a:r>
            <a:endParaRPr lang="en-US" sz="3200" dirty="0">
              <a:solidFill>
                <a:srgbClr val="0C193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C1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85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Iterate (over a vector of values) or apply to multiple set/subsets of data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Output can be one of many types based on the function used: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map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 err="1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map_df</a:t>
            </a:r>
            <a:endParaRPr lang="en-US" sz="2000" dirty="0">
              <a:solidFill>
                <a:srgbClr val="0C1938"/>
              </a:solidFill>
              <a:latin typeface="Courier New" panose="02070309020205020404" pitchFamily="49" charset="0"/>
              <a:ea typeface="Open Sans Light" panose="020B0306030504020204" pitchFamily="34" charset="0"/>
              <a:cs typeface="Courier New" panose="02070309020205020404" pitchFamily="49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 err="1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map_dbl</a:t>
            </a:r>
            <a:endParaRPr lang="en-US" sz="2000" dirty="0">
              <a:solidFill>
                <a:srgbClr val="0C1938"/>
              </a:solidFill>
              <a:latin typeface="Courier New" panose="02070309020205020404" pitchFamily="49" charset="0"/>
              <a:ea typeface="Open Sans Light" panose="020B0306030504020204" pitchFamily="34" charset="0"/>
              <a:cs typeface="Courier New" panose="02070309020205020404" pitchFamily="49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330475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Iterating: </a:t>
            </a:r>
            <a:r>
              <a:rPr lang="en-US" sz="4000" b="1" i="1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purrr</a:t>
            </a:r>
            <a:endParaRPr lang="en-US" sz="4000" b="1" i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026" name="Picture 2" descr="purrr: ã«ã¼ãå¦çãapplyç³»é¢æ°ã®æ±ºå®ç - Heavy Wat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792" y="4205100"/>
            <a:ext cx="1365838" cy="158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92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sportData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summer %&gt;% </a:t>
            </a:r>
          </a:p>
          <a:p>
            <a:pPr marL="0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(Sport) %&gt;%</a:t>
            </a:r>
          </a:p>
          <a:p>
            <a:pPr marL="0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nest()</a:t>
            </a:r>
          </a:p>
          <a:p>
            <a:pPr marL="0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sportsModels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&lt;- map(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sportData$data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~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(Funding ~ Year, data = .))</a:t>
            </a:r>
          </a:p>
          <a:p>
            <a:pPr marL="0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sportResid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&lt;- map2_df(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sportData$data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				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sportsModels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add_residuals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.id = "Sport")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497091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 For Each Sport</a:t>
            </a:r>
            <a:endParaRPr lang="en-US" sz="4000" b="1" i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95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05E28-4474-824A-A329-D858D67F4DEC}"/>
              </a:ext>
            </a:extLst>
          </p:cNvPr>
          <p:cNvSpPr txBox="1"/>
          <p:nvPr/>
        </p:nvSpPr>
        <p:spPr>
          <a:xfrm>
            <a:off x="1080000" y="1080000"/>
            <a:ext cx="200728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40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Exercise!</a:t>
            </a:r>
            <a:endParaRPr lang="en-US" sz="4000" b="1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Iterate over the </a:t>
            </a:r>
            <a:r>
              <a:rPr lang="en-US" sz="3600" b="1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mtcars</a:t>
            </a:r>
            <a:r>
              <a:rPr lang="en-US" sz="3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dataset – finding the mean value for each column 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 each course – find the variance (using the </a:t>
            </a:r>
            <a:r>
              <a:rPr lang="en-US" sz="3600" dirty="0" err="1">
                <a:solidFill>
                  <a:srgbClr val="FFFFFF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var</a:t>
            </a:r>
            <a:r>
              <a:rPr lang="en-US" sz="3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function) of the test scores.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GB" sz="3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47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FFE977-021D-1C4E-B4DA-DF8470B15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200" y="720000"/>
            <a:ext cx="542686" cy="36359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627894" y="-120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 not move logo position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8554" y="-102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 image slides, colour logo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68594" y="1635400"/>
            <a:ext cx="9959300" cy="3978820"/>
            <a:chOff x="424206" y="1753386"/>
            <a:chExt cx="8295587" cy="3058468"/>
          </a:xfrm>
        </p:grpSpPr>
        <p:sp>
          <p:nvSpPr>
            <p:cNvPr id="26" name="Rectangle: Rounded Corners 1"/>
            <p:cNvSpPr/>
            <p:nvPr/>
          </p:nvSpPr>
          <p:spPr>
            <a:xfrm>
              <a:off x="6961695" y="2799761"/>
              <a:ext cx="1569563" cy="400110"/>
            </a:xfrm>
            <a:prstGeom prst="roundRect">
              <a:avLst/>
            </a:prstGeom>
            <a:solidFill>
              <a:srgbClr val="F79646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424206" y="1753386"/>
              <a:ext cx="8295587" cy="3058468"/>
              <a:chOff x="301658" y="1611984"/>
              <a:chExt cx="8295587" cy="305846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405353" y="2658359"/>
                <a:ext cx="8955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Import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971774" y="2658359"/>
                <a:ext cx="620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Tidy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640344" y="3466767"/>
                <a:ext cx="8861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Model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39147" y="2658359"/>
                <a:ext cx="16599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Communicate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274243" y="2658359"/>
                <a:ext cx="1366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Transform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557861" y="2100607"/>
                <a:ext cx="1126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Visualise</a:t>
                </a:r>
              </a:p>
            </p:txBody>
          </p:sp>
          <p:cxnSp>
            <p:nvCxnSpPr>
              <p:cNvPr id="34" name="Straight Arrow Connector 33"/>
              <p:cNvCxnSpPr>
                <a:cxnSpLocks/>
                <a:stCxn id="28" idx="3"/>
                <a:endCxn id="29" idx="1"/>
              </p:cNvCxnSpPr>
              <p:nvPr/>
            </p:nvCxnSpPr>
            <p:spPr>
              <a:xfrm>
                <a:off x="1300899" y="2858414"/>
                <a:ext cx="670875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35" name="Straight Arrow Connector 34"/>
              <p:cNvCxnSpPr>
                <a:cxnSpLocks/>
                <a:stCxn id="29" idx="3"/>
                <a:endCxn id="32" idx="1"/>
              </p:cNvCxnSpPr>
              <p:nvPr/>
            </p:nvCxnSpPr>
            <p:spPr>
              <a:xfrm>
                <a:off x="2592372" y="2858414"/>
                <a:ext cx="681871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36" name="Connector: Curved 22"/>
              <p:cNvCxnSpPr>
                <a:cxnSpLocks/>
                <a:stCxn id="32" idx="0"/>
                <a:endCxn id="33" idx="1"/>
              </p:cNvCxnSpPr>
              <p:nvPr/>
            </p:nvCxnSpPr>
            <p:spPr>
              <a:xfrm rot="5400000" flipH="1" flipV="1">
                <a:off x="4078729" y="2179228"/>
                <a:ext cx="357697" cy="600567"/>
              </a:xfrm>
              <a:prstGeom prst="curvedConnector2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37" name="Connector: Curved 24"/>
              <p:cNvCxnSpPr>
                <a:cxnSpLocks/>
                <a:stCxn id="33" idx="3"/>
                <a:endCxn id="30" idx="3"/>
              </p:cNvCxnSpPr>
              <p:nvPr/>
            </p:nvCxnSpPr>
            <p:spPr>
              <a:xfrm flipH="1">
                <a:off x="5526463" y="2300662"/>
                <a:ext cx="157900" cy="1366160"/>
              </a:xfrm>
              <a:prstGeom prst="curvedConnector3">
                <a:avLst>
                  <a:gd name="adj1" fmla="val -144775"/>
                </a:avLst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38" name="Connector: Curved 26"/>
              <p:cNvCxnSpPr>
                <a:cxnSpLocks/>
                <a:stCxn id="30" idx="1"/>
                <a:endCxn id="32" idx="2"/>
              </p:cNvCxnSpPr>
              <p:nvPr/>
            </p:nvCxnSpPr>
            <p:spPr>
              <a:xfrm rot="10800000">
                <a:off x="3957294" y="3058470"/>
                <a:ext cx="683050" cy="608353"/>
              </a:xfrm>
              <a:prstGeom prst="curvedConnector2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39" name="Straight Arrow Connector 38"/>
              <p:cNvCxnSpPr>
                <a:cxnSpLocks/>
                <a:endCxn id="31" idx="1"/>
              </p:cNvCxnSpPr>
              <p:nvPr/>
            </p:nvCxnSpPr>
            <p:spPr>
              <a:xfrm>
                <a:off x="6174557" y="2843025"/>
                <a:ext cx="664590" cy="15389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40" name="Rectangle: Rounded Corners 34"/>
              <p:cNvSpPr/>
              <p:nvPr/>
            </p:nvSpPr>
            <p:spPr>
              <a:xfrm>
                <a:off x="301658" y="1611984"/>
                <a:ext cx="8295587" cy="2667785"/>
              </a:xfrm>
              <a:prstGeom prst="roundRect">
                <a:avLst>
                  <a:gd name="adj" fmla="val 7126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20511" y="4270342"/>
                <a:ext cx="11987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Program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018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>
            <a:extLst>
              <a:ext uri="{FF2B5EF4-FFF2-40B4-BE49-F238E27FC236}">
                <a16:creationId xmlns:a16="http://schemas.microsoft.com/office/drawing/2014/main" id="{09E27A3B-0AE3-794A-A24D-033A51F63D19}"/>
              </a:ext>
            </a:extLst>
          </p:cNvPr>
          <p:cNvSpPr/>
          <p:nvPr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37236D-929A-B34E-A5DB-2D2A20831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50"/>
          <a:stretch/>
        </p:blipFill>
        <p:spPr>
          <a:xfrm>
            <a:off x="5695200" y="359999"/>
            <a:ext cx="6138000" cy="6137999"/>
          </a:xfrm>
          <a:prstGeom prst="round1Rect">
            <a:avLst>
              <a:gd name="adj" fmla="val 0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F7432B-D6F9-834F-9607-87D5D4A91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5D96FC-F944-614B-B9A4-1338C700E335}"/>
              </a:ext>
            </a:extLst>
          </p:cNvPr>
          <p:cNvSpPr txBox="1"/>
          <p:nvPr/>
        </p:nvSpPr>
        <p:spPr>
          <a:xfrm>
            <a:off x="1080000" y="1080000"/>
            <a:ext cx="35907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Tidy philosophy</a:t>
            </a:r>
            <a:endParaRPr lang="en-US" sz="4000" b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211628-2CC5-944D-AE92-DF9FEA3F73FD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4060411" cy="33181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Reuse existing data structures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Combine functions with the </a:t>
            </a:r>
            <a:r>
              <a:rPr lang="en-US" sz="2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pipe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Embrace functional programming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Design for humans</a:t>
            </a:r>
            <a:endParaRPr lang="en-GB" sz="20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54E206-115F-4266-B734-7694197F8810}"/>
              </a:ext>
            </a:extLst>
          </p:cNvPr>
          <p:cNvSpPr txBox="1">
            <a:spLocks/>
          </p:cNvSpPr>
          <p:nvPr/>
        </p:nvSpPr>
        <p:spPr>
          <a:xfrm>
            <a:off x="0" y="-844759"/>
            <a:ext cx="3200400" cy="844759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300" dirty="0">
                <a:solidFill>
                  <a:srgbClr val="0C1938"/>
                </a:solidFill>
              </a:rPr>
              <a:t>Content slide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300" dirty="0">
                <a:solidFill>
                  <a:srgbClr val="0C1938"/>
                </a:solidFill>
              </a:rPr>
              <a:t>Image to right  - Squared off / Coloured M logo</a:t>
            </a:r>
          </a:p>
        </p:txBody>
      </p:sp>
    </p:spTree>
    <p:extLst>
      <p:ext uri="{BB962C8B-B14F-4D97-AF65-F5344CB8AC3E}">
        <p14:creationId xmlns:p14="http://schemas.microsoft.com/office/powerpoint/2010/main" val="361091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There are no </a:t>
            </a:r>
            <a:r>
              <a:rPr lang="en-US" sz="2400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tidyverse</a:t>
            </a: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packages directly aimed at communicating results (other than creating graphics)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There are lots of packages that can be used to present results: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shiny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 err="1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rmarkdown</a:t>
            </a:r>
            <a:endParaRPr lang="en-US" sz="2000" dirty="0">
              <a:solidFill>
                <a:srgbClr val="0C1938"/>
              </a:solidFill>
              <a:latin typeface="Courier New" panose="02070309020205020404" pitchFamily="49" charset="0"/>
              <a:ea typeface="Open Sans Light" panose="020B0306030504020204" pitchFamily="34" charset="0"/>
              <a:cs typeface="Courier New" panose="02070309020205020404" pitchFamily="49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 err="1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flexdashboard</a:t>
            </a:r>
            <a:endParaRPr lang="en-US" sz="2000" dirty="0">
              <a:solidFill>
                <a:srgbClr val="0C1938"/>
              </a:solidFill>
              <a:latin typeface="Courier New" panose="02070309020205020404" pitchFamily="49" charset="0"/>
              <a:ea typeface="Open Sans Light" panose="020B0306030504020204" pitchFamily="34" charset="0"/>
              <a:cs typeface="Courier New" panose="02070309020205020404" pitchFamily="49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…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rgbClr val="0C1938"/>
              </a:solidFill>
              <a:latin typeface="Courier New" panose="02070309020205020404" pitchFamily="49" charset="0"/>
              <a:ea typeface="Open Sans Light" panose="020B030603050402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en-GB" sz="20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322043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Communicate</a:t>
            </a:r>
            <a:endParaRPr lang="en-US" sz="4000" b="1" i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62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DCC593-93A8-8647-9AF3-724C010F6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9" y="0"/>
            <a:ext cx="11751751" cy="68613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F730AB-2062-FF49-8E05-EEA4F27D1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8" y="0"/>
            <a:ext cx="12199118" cy="686200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075D90-1DF5-488E-BB92-E74E47402587}"/>
              </a:ext>
            </a:extLst>
          </p:cNvPr>
          <p:cNvSpPr txBox="1">
            <a:spLocks/>
          </p:cNvSpPr>
          <p:nvPr/>
        </p:nvSpPr>
        <p:spPr>
          <a:xfrm>
            <a:off x="-1" y="-1148048"/>
            <a:ext cx="6056851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300" b="1" dirty="0">
              <a:solidFill>
                <a:srgbClr val="0C1938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8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Section title </a:t>
            </a:r>
            <a:r>
              <a:rPr lang="en-GB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– Flat colour – Image sent to back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30B5846-D686-524C-B028-D57F158008CC}"/>
              </a:ext>
            </a:extLst>
          </p:cNvPr>
          <p:cNvSpPr txBox="1">
            <a:spLocks/>
          </p:cNvSpPr>
          <p:nvPr/>
        </p:nvSpPr>
        <p:spPr>
          <a:xfrm>
            <a:off x="1079999" y="4071371"/>
            <a:ext cx="7443027" cy="599848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 sz="40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Summary</a:t>
            </a:r>
            <a:endParaRPr lang="en-US" sz="4000" b="1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Single unified approach to manipulating and analysing data</a:t>
            </a:r>
          </a:p>
          <a:p>
            <a:r>
              <a:rPr lang="en-GB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Provides packages for all stages of the analysis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504785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Living in the </a:t>
            </a:r>
            <a:r>
              <a:rPr lang="en-US" sz="4000" b="1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Tidyverse</a:t>
            </a:r>
            <a:endParaRPr lang="en-US" sz="4000" b="1" i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17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Rstudio</a:t>
            </a:r>
            <a:r>
              <a:rPr lang="en-GB" sz="32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Cheat Sheets:  </a:t>
            </a:r>
            <a:r>
              <a:rPr lang="en-GB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https://www.rstudio.com/resources/cheatsheets/</a:t>
            </a:r>
            <a:endParaRPr lang="en-GB" sz="3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en-GB" sz="32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32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 for Data Science, </a:t>
            </a:r>
            <a:r>
              <a:rPr lang="en-US" sz="3200" i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Hadley Wickham &amp; Garrett </a:t>
            </a:r>
            <a:r>
              <a:rPr lang="en-US" sz="3200" i="1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Grolemund</a:t>
            </a:r>
            <a:r>
              <a:rPr lang="en-US" sz="3200" i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O’Reilly: </a:t>
            </a:r>
            <a:r>
              <a:rPr lang="en-GB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http://r4ds.had.co.nz/</a:t>
            </a:r>
            <a:endParaRPr lang="en-GB" sz="3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endParaRPr lang="en-US" sz="3200" i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en-GB" sz="32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374269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More resources!</a:t>
            </a:r>
            <a:endParaRPr lang="en-US" sz="4000" b="1" i="1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15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Rectangle 6">
            <a:hlinkClick r:id="rId3"/>
          </p:cNvPr>
          <p:cNvSpPr/>
          <p:nvPr/>
        </p:nvSpPr>
        <p:spPr>
          <a:xfrm>
            <a:off x="2298023" y="4711700"/>
            <a:ext cx="1612900" cy="270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hlinkClick r:id="rId4"/>
          </p:cNvPr>
          <p:cNvSpPr/>
          <p:nvPr/>
        </p:nvSpPr>
        <p:spPr>
          <a:xfrm>
            <a:off x="2298023" y="5046134"/>
            <a:ext cx="2324100" cy="270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hlinkClick r:id="rId5"/>
          </p:cNvPr>
          <p:cNvSpPr/>
          <p:nvPr/>
        </p:nvSpPr>
        <p:spPr>
          <a:xfrm>
            <a:off x="2298023" y="5367869"/>
            <a:ext cx="2324100" cy="270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hlinkClick r:id="rId6"/>
          </p:cNvPr>
          <p:cNvSpPr/>
          <p:nvPr/>
        </p:nvSpPr>
        <p:spPr>
          <a:xfrm>
            <a:off x="5492068" y="4630254"/>
            <a:ext cx="2170856" cy="1409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hlinkClick r:id="rId7"/>
          </p:cNvPr>
          <p:cNvSpPr/>
          <p:nvPr/>
        </p:nvSpPr>
        <p:spPr>
          <a:xfrm>
            <a:off x="8302753" y="4648201"/>
            <a:ext cx="1472184" cy="1409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45774" y="-516835"/>
            <a:ext cx="643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FINAL PAGE – PUT TO BACK OF DOCUMENT</a:t>
            </a:r>
          </a:p>
        </p:txBody>
      </p:sp>
    </p:spTree>
    <p:extLst>
      <p:ext uri="{BB962C8B-B14F-4D97-AF65-F5344CB8AC3E}">
        <p14:creationId xmlns:p14="http://schemas.microsoft.com/office/powerpoint/2010/main" val="365474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FFE977-021D-1C4E-B4DA-DF8470B15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200" y="720000"/>
            <a:ext cx="542686" cy="36359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627894" y="-120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 not move logo position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BA31CA-0CB8-42CB-AC27-13DC2EE244D1}"/>
              </a:ext>
            </a:extLst>
          </p:cNvPr>
          <p:cNvSpPr txBox="1">
            <a:spLocks/>
          </p:cNvSpPr>
          <p:nvPr/>
        </p:nvSpPr>
        <p:spPr>
          <a:xfrm>
            <a:off x="108554" y="-1024759"/>
            <a:ext cx="3785937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4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 image slides, colour logo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50366" y="1632239"/>
            <a:ext cx="9217634" cy="3728255"/>
            <a:chOff x="301658" y="1611984"/>
            <a:chExt cx="8295587" cy="3058468"/>
          </a:xfrm>
        </p:grpSpPr>
        <p:sp>
          <p:nvSpPr>
            <p:cNvPr id="8" name="TextBox 7"/>
            <p:cNvSpPr txBox="1"/>
            <p:nvPr/>
          </p:nvSpPr>
          <p:spPr>
            <a:xfrm>
              <a:off x="405353" y="2658359"/>
              <a:ext cx="895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Import</a:t>
              </a:r>
              <a:endParaRPr lang="en-GB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71774" y="2658359"/>
              <a:ext cx="6205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Tidy</a:t>
              </a:r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0344" y="3466767"/>
              <a:ext cx="886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Model</a:t>
              </a:r>
              <a:endParaRPr lang="en-GB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39147" y="2658359"/>
              <a:ext cx="16599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Communicate</a:t>
              </a:r>
              <a:endParaRPr lang="en-GB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74243" y="2658359"/>
              <a:ext cx="13661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Transform</a:t>
              </a:r>
              <a:endParaRPr lang="en-GB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57861" y="2100607"/>
              <a:ext cx="11265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Visualise</a:t>
              </a:r>
            </a:p>
          </p:txBody>
        </p:sp>
        <p:cxnSp>
          <p:nvCxnSpPr>
            <p:cNvPr id="15" name="Straight Arrow Connector 14"/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1300899" y="2858414"/>
              <a:ext cx="6708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2592372" y="2858414"/>
              <a:ext cx="68187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22"/>
            <p:cNvCxnSpPr>
              <a:cxnSpLocks/>
              <a:stCxn id="13" idx="0"/>
              <a:endCxn id="14" idx="1"/>
            </p:cNvCxnSpPr>
            <p:nvPr/>
          </p:nvCxnSpPr>
          <p:spPr>
            <a:xfrm rot="5400000" flipH="1" flipV="1">
              <a:off x="4078729" y="2179228"/>
              <a:ext cx="357697" cy="600567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24"/>
            <p:cNvCxnSpPr>
              <a:cxnSpLocks/>
              <a:stCxn id="14" idx="3"/>
              <a:endCxn id="11" idx="3"/>
            </p:cNvCxnSpPr>
            <p:nvPr/>
          </p:nvCxnSpPr>
          <p:spPr>
            <a:xfrm flipH="1">
              <a:off x="5526463" y="2300662"/>
              <a:ext cx="157900" cy="1366160"/>
            </a:xfrm>
            <a:prstGeom prst="curvedConnector3">
              <a:avLst>
                <a:gd name="adj1" fmla="val -14477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Curved 26"/>
            <p:cNvCxnSpPr>
              <a:cxnSpLocks/>
              <a:stCxn id="11" idx="1"/>
              <a:endCxn id="13" idx="2"/>
            </p:cNvCxnSpPr>
            <p:nvPr/>
          </p:nvCxnSpPr>
          <p:spPr>
            <a:xfrm rot="10800000">
              <a:off x="3957294" y="3058470"/>
              <a:ext cx="683050" cy="608353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  <a:endCxn id="12" idx="1"/>
            </p:cNvCxnSpPr>
            <p:nvPr/>
          </p:nvCxnSpPr>
          <p:spPr>
            <a:xfrm>
              <a:off x="6174557" y="2843025"/>
              <a:ext cx="664590" cy="15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34"/>
            <p:cNvSpPr/>
            <p:nvPr/>
          </p:nvSpPr>
          <p:spPr>
            <a:xfrm>
              <a:off x="301658" y="1611984"/>
              <a:ext cx="8295587" cy="2667785"/>
            </a:xfrm>
            <a:prstGeom prst="roundRect">
              <a:avLst>
                <a:gd name="adj" fmla="val 712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0511" y="4270342"/>
              <a:ext cx="11987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Program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94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DCC593-93A8-8647-9AF3-724C010F6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9" y="0"/>
            <a:ext cx="11751751" cy="68613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F730AB-2062-FF49-8E05-EEA4F27D1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8" y="0"/>
            <a:ext cx="12199118" cy="686200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075D90-1DF5-488E-BB92-E74E47402587}"/>
              </a:ext>
            </a:extLst>
          </p:cNvPr>
          <p:cNvSpPr txBox="1">
            <a:spLocks/>
          </p:cNvSpPr>
          <p:nvPr/>
        </p:nvSpPr>
        <p:spPr>
          <a:xfrm>
            <a:off x="-1" y="-1148048"/>
            <a:ext cx="6056851" cy="844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endParaRPr lang="en-GB" sz="1300" b="1" dirty="0">
              <a:solidFill>
                <a:srgbClr val="0C1938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GB" sz="18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Section title </a:t>
            </a:r>
            <a:r>
              <a:rPr lang="en-GB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– Flat colour – Image sent to back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30B5846-D686-524C-B028-D57F158008CC}"/>
              </a:ext>
            </a:extLst>
          </p:cNvPr>
          <p:cNvSpPr txBox="1">
            <a:spLocks/>
          </p:cNvSpPr>
          <p:nvPr/>
        </p:nvSpPr>
        <p:spPr>
          <a:xfrm>
            <a:off x="1079999" y="4071371"/>
            <a:ext cx="7443027" cy="599848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 sz="40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What’s in the </a:t>
            </a:r>
            <a:r>
              <a:rPr lang="en-GB" sz="4000" b="1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tidyverse</a:t>
            </a:r>
            <a:r>
              <a:rPr lang="en-GB" sz="4000" b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  <a:endParaRPr lang="en-US" sz="4000" b="1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66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7B2132-15FD-1F40-AFA8-A913EDF0D5E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015630" cy="36257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US" sz="1800" dirty="0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library(</a:t>
            </a:r>
            <a:r>
              <a:rPr lang="en-US" sz="1800" dirty="0" err="1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tidyverse</a:t>
            </a:r>
            <a:r>
              <a:rPr lang="en-US" sz="1800" dirty="0">
                <a:solidFill>
                  <a:srgbClr val="0C1938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) </a:t>
            </a:r>
            <a:r>
              <a:rPr lang="en-US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loads in the 6 core </a:t>
            </a:r>
            <a:r>
              <a:rPr lang="en-US" sz="1800" dirty="0" err="1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tidyverse</a:t>
            </a:r>
            <a:r>
              <a:rPr lang="en-US" sz="1800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packages: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en-US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en-GB" sz="1400" dirty="0">
              <a:solidFill>
                <a:srgbClr val="0C19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89B2-8239-264D-9C9C-E2AC91EBA731}"/>
              </a:ext>
            </a:extLst>
          </p:cNvPr>
          <p:cNvSpPr txBox="1"/>
          <p:nvPr/>
        </p:nvSpPr>
        <p:spPr>
          <a:xfrm>
            <a:off x="1080000" y="1080000"/>
            <a:ext cx="335925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C19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Core packages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406776" y="2939265"/>
            <a:ext cx="4507188" cy="2615166"/>
            <a:chOff x="4585336" y="3061185"/>
            <a:chExt cx="4507188" cy="2615166"/>
          </a:xfrm>
        </p:grpSpPr>
        <p:pic>
          <p:nvPicPr>
            <p:cNvPr id="1026" name="Picture 2" descr="https://d33wubrfki0l68.cloudfront.net/0ab849ed51b0b866ef6895c253d3899f4926d397/dbf0f/images/hex-ggplot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5336" y="3061185"/>
              <a:ext cx="1256664" cy="1456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d33wubrfki0l68.cloudfront.net/071952491ec4a6a532a3f70ecfa2507af4d341f9/c167c/images/hex-dply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3668" y="4189438"/>
              <a:ext cx="1282963" cy="1486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d33wubrfki0l68.cloudfront.net/66d3133b4a19949d0b9ddb95fc48da074b69fb07/7dfb6/images/hex-read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955" y="3061185"/>
              <a:ext cx="1257352" cy="1456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d33wubrfki0l68.cloudfront.net/5f8c22ec53a1ac61684f3e8d59c623d09227d6b9/b15de/images/hex-tidy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586" y="4186476"/>
              <a:ext cx="1268278" cy="1469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d33wubrfki0l68.cloudfront.net/9221ddead578362bd17bafae5b85935334984429/37a68/images/hex-purr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5570" y="3061185"/>
              <a:ext cx="1257352" cy="1456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s://d33wubrfki0l68.cloudfront.net/f55c43407ae8944b985e2547fe868e5e2b3f9621/720bb/images/hex-tibble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4246" y="4186476"/>
              <a:ext cx="1268278" cy="1469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8426958" y="3372707"/>
            <a:ext cx="333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There’s loads more of the ‘</a:t>
            </a:r>
            <a:r>
              <a:rPr lang="en-US" dirty="0" err="1"/>
              <a:t>tidyverse</a:t>
            </a:r>
            <a:r>
              <a:rPr lang="en-US" dirty="0"/>
              <a:t>-adjacent’ packages that are installed at the same time as the </a:t>
            </a:r>
            <a:r>
              <a:rPr lang="en-US" dirty="0" err="1"/>
              <a:t>tidyverse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336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4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5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6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7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8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9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30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10991</TotalTime>
  <Words>2188</Words>
  <Application>Microsoft Office PowerPoint</Application>
  <PresentationFormat>Widescreen</PresentationFormat>
  <Paragraphs>430</Paragraphs>
  <Slides>64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31</vt:i4>
      </vt:variant>
      <vt:variant>
        <vt:lpstr>Slide Titles</vt:lpstr>
      </vt:variant>
      <vt:variant>
        <vt:i4>64</vt:i4>
      </vt:variant>
    </vt:vector>
  </HeadingPairs>
  <TitlesOfParts>
    <vt:vector size="101" baseType="lpstr">
      <vt:lpstr>Arial</vt:lpstr>
      <vt:lpstr>Calibri</vt:lpstr>
      <vt:lpstr>Calibri Light</vt:lpstr>
      <vt:lpstr>Courier New</vt:lpstr>
      <vt:lpstr>Open Sans Light</vt:lpstr>
      <vt:lpstr>Open Sans SemiBold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14_Office Theme</vt:lpstr>
      <vt:lpstr>15_Office Theme</vt:lpstr>
      <vt:lpstr>16_Office Theme</vt:lpstr>
      <vt:lpstr>17_Office Theme</vt:lpstr>
      <vt:lpstr>18_Office Theme</vt:lpstr>
      <vt:lpstr>19_Office Theme</vt:lpstr>
      <vt:lpstr>20_Office Theme</vt:lpstr>
      <vt:lpstr>21_Office Theme</vt:lpstr>
      <vt:lpstr>22_Office Theme</vt:lpstr>
      <vt:lpstr>23_Office Theme</vt:lpstr>
      <vt:lpstr>24_Office Theme</vt:lpstr>
      <vt:lpstr>25_Office Theme</vt:lpstr>
      <vt:lpstr>26_Office Theme</vt:lpstr>
      <vt:lpstr>27_Office Theme</vt:lpstr>
      <vt:lpstr>28_Office Theme</vt:lpstr>
      <vt:lpstr>29_Office Theme</vt:lpstr>
      <vt:lpstr>30_Office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Talboys</dc:creator>
  <cp:lastModifiedBy>Joe Russell</cp:lastModifiedBy>
  <cp:revision>69</cp:revision>
  <dcterms:created xsi:type="dcterms:W3CDTF">2019-05-08T12:45:07Z</dcterms:created>
  <dcterms:modified xsi:type="dcterms:W3CDTF">2020-07-21T15:20:36Z</dcterms:modified>
</cp:coreProperties>
</file>